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8" r:id="rId3"/>
    <p:sldMasterId id="2147483730" r:id="rId4"/>
    <p:sldMasterId id="2147483747" r:id="rId5"/>
    <p:sldMasterId id="2147483810" r:id="rId6"/>
  </p:sldMasterIdLst>
  <p:notesMasterIdLst>
    <p:notesMasterId r:id="rId21"/>
  </p:notesMasterIdLst>
  <p:sldIdLst>
    <p:sldId id="8195" r:id="rId7"/>
    <p:sldId id="8102" r:id="rId8"/>
    <p:sldId id="8042" r:id="rId9"/>
    <p:sldId id="8112" r:id="rId10"/>
    <p:sldId id="8188" r:id="rId11"/>
    <p:sldId id="8192" r:id="rId12"/>
    <p:sldId id="8137" r:id="rId13"/>
    <p:sldId id="8173" r:id="rId14"/>
    <p:sldId id="8181" r:id="rId15"/>
    <p:sldId id="8186" r:id="rId16"/>
    <p:sldId id="8179" r:id="rId17"/>
    <p:sldId id="8191" r:id="rId18"/>
    <p:sldId id="8149" r:id="rId19"/>
    <p:sldId id="81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297ADD-2BCC-41C7-8761-41C44252950A}">
          <p14:sldIdLst/>
        </p14:section>
        <p14:section name="Title" id="{90935516-B587-F247-8500-2392918E3E04}">
          <p14:sldIdLst>
            <p14:sldId id="8195"/>
          </p14:sldIdLst>
        </p14:section>
        <p14:section name="Intro" id="{4023A2AB-73C5-1041-8092-A350890DA302}">
          <p14:sldIdLst>
            <p14:sldId id="8102"/>
            <p14:sldId id="8042"/>
            <p14:sldId id="8112"/>
            <p14:sldId id="8188"/>
            <p14:sldId id="8192"/>
          </p14:sldIdLst>
        </p14:section>
        <p14:section name="Data" id="{7CFA26CF-639C-A240-BFF2-9B8EB472662E}">
          <p14:sldIdLst>
            <p14:sldId id="8137"/>
            <p14:sldId id="8173"/>
            <p14:sldId id="8181"/>
            <p14:sldId id="8186"/>
            <p14:sldId id="8179"/>
            <p14:sldId id="8191"/>
            <p14:sldId id="8149"/>
          </p14:sldIdLst>
        </p14:section>
        <p14:section name="Extras" id="{B492D15F-0764-4046-9323-F154E7FF5478}">
          <p14:sldIdLst>
            <p14:sldId id="81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9A4158-F2EF-F5E1-7F75-8E33B1B35EBF}" name="Carmen Ledesma-Feliciano" initials="CL" userId="S::carmen.ledesma-feliciano@pharmajet.com::cdfb9a93-425d-418a-9af8-0f81e97a4631" providerId="AD"/>
  <p188:author id="{0A44FB69-B1FF-8105-BC47-F5CDC72769B0}" name="Carmen Ledesma-Feliciano" initials="CLF" userId="Carmen Ledesma-Feliciano" providerId="None"/>
  <p188:author id="{519540CD-AE90-DA01-9DC0-FC5AEDC7A9E1}" name="Gregg Wilson" initials="GW" userId="S::gregg.wilson@pharmajet.com::c8f708b1-8a50-4d0e-9488-8d4cf5ffcc21" providerId="AD"/>
  <p188:author id="{6ACA9DDE-E47D-6822-1750-41167580F783}" name="Wilson G" initials="WG" userId="9e90e7dc76c906f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5918" autoAdjust="0"/>
  </p:normalViewPr>
  <p:slideViewPr>
    <p:cSldViewPr snapToGrid="0">
      <p:cViewPr varScale="1">
        <p:scale>
          <a:sx n="110" d="100"/>
          <a:sy n="110" d="100"/>
        </p:scale>
        <p:origin x="6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2BC95-359C-4089-89B5-3F49F1CDFD4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33AC3-43C6-4883-9924-A0D28CA5B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63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65A8-E72F-F159-6A03-29D03A99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3139E-2F38-00B2-6E8F-A73220BE8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FE3BE-B7DC-A6C5-3395-8E9B587F3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13BEA-3AE8-781E-B8CE-9B64388E3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E037E-A32F-4271-BF66-CD04608DD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14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/>
              <a:t>Immune activation observed with needle-free ID delivery across studies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CD4⁺ and CD8⁺ T-cell responses reported in preclinical and clinical models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Increased immunogenicity observed across multiple vaccine platforms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Ongoing studies are comparing ID and IM delivery routes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C920A-8AF4-44A6-A778-739B54F15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835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499C9-BF05-9D7D-B5D0-4B12E2D1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>
            <a:extLst>
              <a:ext uri="{FF2B5EF4-FFF2-40B4-BE49-F238E27FC236}">
                <a16:creationId xmlns:a16="http://schemas.microsoft.com/office/drawing/2014/main" id="{4CE22CF8-1ED2-5B66-60C3-4037E49BF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>
            <a:extLst>
              <a:ext uri="{FF2B5EF4-FFF2-40B4-BE49-F238E27FC236}">
                <a16:creationId xmlns:a16="http://schemas.microsoft.com/office/drawing/2014/main" id="{C5F9C29F-0904-25A4-8F61-1FC54334C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0">
                <a:highlight>
                  <a:srgbClr val="FFFF00"/>
                </a:highlight>
                <a:latin typeface="Arial" panose="020B0604020202020204" pitchFamily="34" charset="0"/>
              </a:rPr>
              <a:t>Messaging: Use this as an example of ID delivery providing benefits. Other partners taking this and adding Tropis to their studies  move onto Scancell and other studies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highlight>
                  <a:srgbClr val="FFFF00"/>
                </a:highlight>
              </a:rPr>
              <a:t>Survival was significantly longer in the ID needle-free group compared to untreated, IM needle, and IM needle-free groups (p &lt; 0.05 for all comparisons)</a:t>
            </a:r>
          </a:p>
          <a:p>
            <a:pPr eaLnBrk="1" hangingPunct="1">
              <a:spcBef>
                <a:spcPct val="0"/>
              </a:spcBef>
            </a:pPr>
            <a:endParaRPr lang="en-US" altLang="en-US" sz="1600" b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600" b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600" b="0">
                <a:highlight>
                  <a:srgbClr val="FFFF00"/>
                </a:highlight>
                <a:latin typeface="Arial" panose="020B0604020202020204" pitchFamily="34" charset="0"/>
              </a:rPr>
              <a:t>1. Why was ID – (with needle ) not done? </a:t>
            </a:r>
          </a:p>
        </p:txBody>
      </p:sp>
      <p:sp>
        <p:nvSpPr>
          <p:cNvPr id="218116" name="Slide Number Placeholder 3">
            <a:extLst>
              <a:ext uri="{FF2B5EF4-FFF2-40B4-BE49-F238E27FC236}">
                <a16:creationId xmlns:a16="http://schemas.microsoft.com/office/drawing/2014/main" id="{29B78B22-F4F8-6799-A3CA-C742C1021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AFA48-1165-4932-A979-39FD1EEFB9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2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>
            <a:extLst>
              <a:ext uri="{FF2B5EF4-FFF2-40B4-BE49-F238E27FC236}">
                <a16:creationId xmlns:a16="http://schemas.microsoft.com/office/drawing/2014/main" id="{64E0114A-8FBA-53C7-26E9-93F33F62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>
            <a:extLst>
              <a:ext uri="{FF2B5EF4-FFF2-40B4-BE49-F238E27FC236}">
                <a16:creationId xmlns:a16="http://schemas.microsoft.com/office/drawing/2014/main" id="{F71BA081-1C79-3C93-7892-4328EAF94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8964" name="Slide Number Placeholder 3">
            <a:extLst>
              <a:ext uri="{FF2B5EF4-FFF2-40B4-BE49-F238E27FC236}">
                <a16:creationId xmlns:a16="http://schemas.microsoft.com/office/drawing/2014/main" id="{18BC51FF-F98A-F77D-35CD-AA37FE94D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A73B34-C1D6-45A3-9573-59CE281E18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7F02-F51C-B52F-99DA-7C16168E5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AAF228B7-A476-938C-E659-37FF4969B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13305414-ED56-D777-300B-26C954807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/>
              <a:t>RREF: 	</a:t>
            </a:r>
            <a:r>
              <a:rPr kumimoji="0" lang="en-US" sz="800" b="1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lang="en-US" sz="800" b="1" dirty="0">
                <a:ln/>
                <a:solidFill>
                  <a:srgbClr val="3471B8">
                    <a:lumMod val="50000"/>
                  </a:srgbClr>
                </a:solidFill>
              </a:rPr>
              <a:t>West, H. C., &amp; Bennett, C. L. (2018). Redefining the Role of Langerhans Cells As Immune Regulators within the Skin. Front. Immunol. 8(1941),1-5. </a:t>
            </a:r>
            <a:endParaRPr kumimoji="0" lang="en-US" sz="800" b="1" i="0" u="none" strike="noStrike" kern="1200" cap="none" spc="0" normalizeH="0" baseline="0" noProof="0" dirty="0">
              <a:ln/>
              <a:solidFill>
                <a:srgbClr val="3471B8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800" b="1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	2.</a:t>
            </a:r>
            <a:r>
              <a:rPr lang="en-US" sz="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n/>
                <a:solidFill>
                  <a:srgbClr val="3471B8">
                    <a:lumMod val="50000"/>
                  </a:srgbClr>
                </a:solidFill>
              </a:rPr>
              <a:t>Lind, A., et al. (2012). Intradermal vaccination of HIV-infected patients with short HIV Gag p24-like peptides induces CD4⁺ and CD8⁺ T cell responses lasting more than seven years. Scandinavian Journal of Infectious 	Diseases, 44(8), 566–572.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ln/>
                <a:solidFill>
                  <a:srgbClr val="3471B8">
                    <a:lumMod val="50000"/>
                  </a:srgbClr>
                </a:solidFill>
              </a:rPr>
              <a:t>	3. Kashem, S. W., </a:t>
            </a:r>
            <a:r>
              <a:rPr lang="en-US" sz="800" b="1" dirty="0" err="1">
                <a:ln/>
                <a:solidFill>
                  <a:srgbClr val="3471B8">
                    <a:lumMod val="50000"/>
                  </a:srgbClr>
                </a:solidFill>
              </a:rPr>
              <a:t>Haniffa</a:t>
            </a:r>
            <a:r>
              <a:rPr lang="en-US" sz="800" b="1" dirty="0">
                <a:ln/>
                <a:solidFill>
                  <a:srgbClr val="3471B8">
                    <a:lumMod val="50000"/>
                  </a:srgbClr>
                </a:solidFill>
              </a:rPr>
              <a:t>, M., &amp; Kaplan, D. H. (2017). Antigen-presenting cells in the skin. Annual Review of Immunology, 35, 469–499.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ln/>
                <a:solidFill>
                  <a:srgbClr val="3471B8">
                    <a:lumMod val="50000"/>
                  </a:srgbClr>
                </a:solidFill>
              </a:rPr>
              <a:t>	4. Hernandez-Franco, et al. (2023). Intradermal Vaccination against Influenza with a STING-Targeted Nanoparticle Combination Adjuvant Induces Superior Cross-Protective Humoral Immunity in Swine Compared with 	Intranasal and Intramuscular Immunization. Vaccines, 11, 1-17.</a:t>
            </a:r>
          </a:p>
          <a:p>
            <a:pPr eaLnBrk="1" hangingPunct="1">
              <a:spcBef>
                <a:spcPct val="0"/>
              </a:spcBef>
            </a:pPr>
            <a:endParaRPr lang="en-US" altLang="en-US" sz="1400" dirty="0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A274FDAF-EE23-CC31-39B8-D077398B9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0A0A5-2909-4A7D-9FC2-9FDF4970C57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7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8E7D9-9705-84D4-63AD-52EB97E99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>
            <a:extLst>
              <a:ext uri="{FF2B5EF4-FFF2-40B4-BE49-F238E27FC236}">
                <a16:creationId xmlns:a16="http://schemas.microsoft.com/office/drawing/2014/main" id="{51993C42-E4FA-EBE6-A83E-59D40F819B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>
            <a:extLst>
              <a:ext uri="{FF2B5EF4-FFF2-40B4-BE49-F238E27FC236}">
                <a16:creationId xmlns:a16="http://schemas.microsoft.com/office/drawing/2014/main" id="{251E6C81-8AEB-A9E8-0DBE-507F4173D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  <a:defRPr/>
            </a:pPr>
            <a:r>
              <a:rPr lang="en-US" altLang="en-US" sz="1600" b="1" dirty="0">
                <a:highlight>
                  <a:srgbClr val="FFFF00"/>
                </a:highlight>
                <a:latin typeface="Arial" panose="020B0604020202020204" pitchFamily="34" charset="0"/>
              </a:rPr>
              <a:t>REF: </a:t>
            </a:r>
            <a:r>
              <a:rPr lang="en-US" sz="8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Peng, S., et al. (2023). </a:t>
            </a:r>
            <a:r>
              <a:rPr lang="en-US" sz="1800" b="1" dirty="0"/>
              <a:t>Immune responses, therapeutic anti-tumor effects, and tolerability upon therapeutic HPV16/18 E6/E7 DNA vaccination via needle-free biojector.</a:t>
            </a:r>
            <a:r>
              <a:rPr lang="en-US" sz="800" b="1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mBio</a:t>
            </a:r>
            <a:r>
              <a:rPr lang="en-US" sz="8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800" b="1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14</a:t>
            </a:r>
            <a:r>
              <a:rPr lang="en-US" sz="8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(5), 1-19.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678CC8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600" b="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18116" name="Slide Number Placeholder 3">
            <a:extLst>
              <a:ext uri="{FF2B5EF4-FFF2-40B4-BE49-F238E27FC236}">
                <a16:creationId xmlns:a16="http://schemas.microsoft.com/office/drawing/2014/main" id="{5D11D710-650A-08E2-D023-8797E0DAE3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AFA48-1165-4932-A979-39FD1EEFB9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9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BE3A-2B41-6764-B8E6-2D375FFDD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>
            <a:extLst>
              <a:ext uri="{FF2B5EF4-FFF2-40B4-BE49-F238E27FC236}">
                <a16:creationId xmlns:a16="http://schemas.microsoft.com/office/drawing/2014/main" id="{CD8A9EA1-09EB-C7AB-4142-3A801C4FA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>
            <a:extLst>
              <a:ext uri="{FF2B5EF4-FFF2-40B4-BE49-F238E27FC236}">
                <a16:creationId xmlns:a16="http://schemas.microsoft.com/office/drawing/2014/main" id="{FB2F7146-A317-80B1-EB7F-C876A713E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REF: </a:t>
            </a:r>
            <a:r>
              <a:rPr lang="en-US" sz="8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Peng, S., et al. (2023). </a:t>
            </a:r>
            <a:r>
              <a:rPr lang="en-US" sz="1600" b="1" dirty="0"/>
              <a:t>Immune responses, therapeutic anti-tumor effects, and tolerability upon therapeutic HPV16/18 E6/E7 DNA vaccination via needle-free biojector.</a:t>
            </a:r>
            <a:r>
              <a:rPr lang="en-US" sz="800" b="1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mBio</a:t>
            </a:r>
            <a:r>
              <a:rPr lang="en-US" sz="8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800" b="1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14</a:t>
            </a:r>
            <a:r>
              <a:rPr lang="en-US" sz="8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(5), 1-19.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678CC8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b="1" dirty="0">
              <a:solidFill>
                <a:srgbClr val="041827">
                  <a:lumMod val="90000"/>
                  <a:lumOff val="10000"/>
                </a:srgbClr>
              </a:solidFill>
              <a:latin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041827">
                  <a:lumMod val="90000"/>
                  <a:lumOff val="10000"/>
                </a:srgbClr>
              </a:solidFill>
              <a:latin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600" b="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18116" name="Slide Number Placeholder 3">
            <a:extLst>
              <a:ext uri="{FF2B5EF4-FFF2-40B4-BE49-F238E27FC236}">
                <a16:creationId xmlns:a16="http://schemas.microsoft.com/office/drawing/2014/main" id="{3C74811B-1474-8452-C736-7ACEE1319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AFA48-1165-4932-A979-39FD1EEFB9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53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69620-FABE-58C4-62BA-C6FF26E5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10C25-8040-F79A-FFD3-5527B5B67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242FA-DE31-5EEE-7D88-F6F1EA0F2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REF: </a:t>
            </a:r>
            <a:r>
              <a:rPr lang="en-US" sz="1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Hillemanns, P. , et al. (2022). </a:t>
            </a:r>
            <a:r>
              <a:rPr lang="en-US" sz="2800" b="1" dirty="0"/>
              <a:t>A therapeutic antigen-presenting cell-targeting DNA vaccine VB10.16 in HPV16-positive high-grade cervical intraepithelial neoplasia: Results from a Phase I/</a:t>
            </a:r>
            <a:r>
              <a:rPr lang="en-US" sz="2800" b="1" dirty="0" err="1"/>
              <a:t>IIa</a:t>
            </a:r>
            <a:r>
              <a:rPr lang="en-US" sz="2800" b="1" dirty="0"/>
              <a:t> trial. </a:t>
            </a:r>
          </a:p>
          <a:p>
            <a:r>
              <a:rPr lang="en-US" sz="1800" b="1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Clinical Cancer Research, 28</a:t>
            </a:r>
            <a:r>
              <a:rPr lang="en-US" sz="1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(22), 4885-4892.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FC52C-9E28-686D-5C23-BAFE5D722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D90BB-2DA8-4986-A38B-81D9FFA0C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2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3D40-8FEF-B1D8-A9C4-00F28F16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624A405E-F1E7-8EB5-943A-869A9A104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>
            <a:extLst>
              <a:ext uri="{FF2B5EF4-FFF2-40B4-BE49-F238E27FC236}">
                <a16:creationId xmlns:a16="http://schemas.microsoft.com/office/drawing/2014/main" id="{478C7061-2EA1-8580-60D6-7692B26671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REF: </a:t>
            </a:r>
            <a:r>
              <a:rPr lang="en-US" sz="1800" b="0" i="0" u="none" strike="noStrike" baseline="0" dirty="0">
                <a:latin typeface="HelveticaNeueLTStd-Cn"/>
              </a:rPr>
              <a:t>Hillemanns P. , Zikan M., Forget F. , </a:t>
            </a:r>
            <a:r>
              <a:rPr lang="en-US" sz="1800" b="0" i="1" u="none" strike="noStrike" baseline="0" dirty="0">
                <a:latin typeface="HelveticaNeueLTStd-CnO"/>
              </a:rPr>
              <a:t>et al</a:t>
            </a:r>
            <a:r>
              <a:rPr lang="en-US" sz="1800" b="0" i="0" u="none" strike="noStrike" baseline="0" dirty="0">
                <a:latin typeface="HelveticaNeueLTStd-Cn"/>
              </a:rPr>
              <a:t>. (2025). Safety and efficacy of the therapeutic DNA-based vaccine VB10.16 in combination with atezolizumab in persistent, recurrent or metastatic HPV16-positive cervical cancer: a multicenter, single-arm phase 2a study </a:t>
            </a:r>
            <a:r>
              <a:rPr lang="en-US" sz="1800" b="0" i="1" u="none" strike="noStrike" baseline="0" dirty="0">
                <a:latin typeface="HelveticaNeueLTStd-CnO"/>
              </a:rPr>
              <a:t>Journal for </a:t>
            </a:r>
            <a:r>
              <a:rPr lang="en-US" sz="1800" b="0" i="1" u="none" strike="noStrike" baseline="0" dirty="0" err="1">
                <a:latin typeface="HelveticaNeueLTStd-CnO"/>
              </a:rPr>
              <a:t>Immuno</a:t>
            </a:r>
            <a:r>
              <a:rPr lang="en-US" sz="1800" b="0" i="1" u="none" strike="noStrike" baseline="0" dirty="0">
                <a:latin typeface="HelveticaNeueLTStd-CnO"/>
              </a:rPr>
              <a:t> Therapy of Cancer</a:t>
            </a:r>
            <a:r>
              <a:rPr lang="en-US" sz="1800" b="0" i="0" u="none" strike="noStrike" baseline="0" dirty="0">
                <a:latin typeface="HelveticaNeueLTStd-Cn"/>
              </a:rPr>
              <a:t>;</a:t>
            </a:r>
            <a:r>
              <a:rPr lang="en-US" sz="1800" b="0" i="0" u="none" strike="noStrike" baseline="0" dirty="0">
                <a:latin typeface="HelveticaNeueLTStd-BdCn"/>
              </a:rPr>
              <a:t>13</a:t>
            </a:r>
            <a:r>
              <a:rPr lang="en-US" sz="1800" b="0" i="0" u="none" strike="noStrike" baseline="0" dirty="0">
                <a:latin typeface="HelveticaNeueLTStd-Cn"/>
              </a:rPr>
              <a:t>:e010827. 1-10.</a:t>
            </a:r>
            <a:endParaRPr lang="en-US" sz="1600" b="0" dirty="0"/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3B82CD44-8162-4FD3-DE81-835C71FC8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8EA01-8F59-455C-A83E-C337380D90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66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52934-F6C3-94F1-CDE1-B87FFB75D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EDEBC6B7-C019-D61B-48A0-0F41DB726A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>
            <a:extLst>
              <a:ext uri="{FF2B5EF4-FFF2-40B4-BE49-F238E27FC236}">
                <a16:creationId xmlns:a16="http://schemas.microsoft.com/office/drawing/2014/main" id="{9D4FED6C-F0F1-6B1D-D9B2-2982FD55D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CC8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Shaw, H., et al. (February 2025).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678CC8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 DNA plasmid melanoma cancer vaccine, SCIB1, combined with nivolumab + ipilimumab in patients with advanced unresectable melanoma: Efficacy and safety results from the open-label Phase 2 SCOPE Trial. [Poster presentation].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CC8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American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Association for Cancer Research (Immuno-Oncology).</a:t>
            </a:r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31C4DE3E-B299-234D-697B-9F26D1B4E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24AD0-8DDA-40F2-8BDB-24181690B8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2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0D41A-F362-EAAA-F47A-AA47E8F7F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74F1E-0DBE-9B1E-8264-F92D91F03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21F29-9AEB-F165-38EB-4A9752FEB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471B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Scancell. (2025, </a:t>
            </a:r>
            <a:r>
              <a:rPr lang="en-US" sz="800" dirty="0">
                <a:solidFill>
                  <a:srgbClr val="3471B8"/>
                </a:solidFill>
              </a:rPr>
              <a:t>January 30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471B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). </a:t>
            </a:r>
            <a:r>
              <a:rPr lang="en-US" sz="800" dirty="0">
                <a:solidFill>
                  <a:srgbClr val="3471B8"/>
                </a:solidFill>
              </a:rPr>
              <a:t>Interim Results for the six months ended 31 October 2024 [Press release].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double checkpoint inhibitors alone without the Scancell platform yields an ORR ~ 48%</a:t>
            </a:r>
          </a:p>
          <a:p>
            <a:r>
              <a:rPr lang="en-US" dirty="0"/>
              <a:t>Adding Scancell platform increases the overall response rate to 72%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48B8-07B5-E0D3-B1EE-337E8FB10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D90BB-2DA8-4986-A38B-81D9FFA0C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2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4" Type="http://schemas.openxmlformats.org/officeDocument/2006/relationships/image" Target="../media/image16.emf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5B59A3-D8AB-255F-5EE1-08D061A46519}"/>
              </a:ext>
            </a:extLst>
          </p:cNvPr>
          <p:cNvSpPr/>
          <p:nvPr/>
        </p:nvSpPr>
        <p:spPr>
          <a:xfrm>
            <a:off x="-13960" y="-6981"/>
            <a:ext cx="12250168" cy="315893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353EFABD-3ECD-5F62-A2AD-1073596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-23813"/>
            <a:ext cx="91995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E31875-0B09-130A-4CAB-1DDC068B092D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96B6727-5C36-E20E-3952-16FEF88E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F4A512-3A38-FB0A-2DA4-A0ADC4610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52" y="4397292"/>
            <a:ext cx="3714798" cy="1114804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8516C9-8496-F025-B140-6F48BBB607F1}"/>
              </a:ext>
            </a:extLst>
          </p:cNvPr>
          <p:cNvCxnSpPr>
            <a:cxnSpLocks/>
          </p:cNvCxnSpPr>
          <p:nvPr/>
        </p:nvCxnSpPr>
        <p:spPr>
          <a:xfrm>
            <a:off x="2394857" y="3093244"/>
            <a:ext cx="9841351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4" y="576072"/>
            <a:ext cx="8788893" cy="1425393"/>
          </a:xfrm>
        </p:spPr>
        <p:txBody>
          <a:bodyPr anchor="b">
            <a:noAutofit/>
          </a:bodyPr>
          <a:lstStyle>
            <a:lvl1pPr algn="ctr">
              <a:def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1940703"/>
            <a:ext cx="8788893" cy="4850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5F040EC-4E3E-E8BE-DD53-0955E341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4FFD550C-F140-43ED-99B4-70C3C9B7FB41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4A20255-5818-7C17-716D-39C9144F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3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D8EE1EB2-6191-1F17-E7FF-6B4425A6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11113"/>
            <a:ext cx="12684126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47F55B-6AD2-DE66-6B84-751FFE9C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80175"/>
            <a:ext cx="573088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B4A87B-F6AC-0324-4FA3-2322F72A82DE}"/>
              </a:ext>
            </a:extLst>
          </p:cNvPr>
          <p:cNvCxnSpPr>
            <a:cxnSpLocks/>
          </p:cNvCxnSpPr>
          <p:nvPr/>
        </p:nvCxnSpPr>
        <p:spPr>
          <a:xfrm>
            <a:off x="11558588" y="6446838"/>
            <a:ext cx="0" cy="1841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83" y="962630"/>
            <a:ext cx="668213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383" y="3842355"/>
            <a:ext cx="66821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D1B507-A728-A000-3888-A11602C6A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80513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52D8F-FDFD-4F54-912B-CF54A86C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3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B39352-1D43-D64A-E0A8-3E016670C4FE}"/>
              </a:ext>
            </a:extLst>
          </p:cNvPr>
          <p:cNvSpPr/>
          <p:nvPr userDrawn="1"/>
        </p:nvSpPr>
        <p:spPr>
          <a:xfrm>
            <a:off x="-8548" y="-23526"/>
            <a:ext cx="14662485" cy="4547400"/>
          </a:xfrm>
          <a:prstGeom prst="rect">
            <a:avLst/>
          </a:prstGeom>
          <a:gradFill flip="none" rotWithShape="1">
            <a:gsLst>
              <a:gs pos="6000">
                <a:srgbClr val="10578D"/>
              </a:gs>
              <a:gs pos="88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27D38-A333-9A1A-AC84-CD1646C05A37}"/>
              </a:ext>
            </a:extLst>
          </p:cNvPr>
          <p:cNvSpPr/>
          <p:nvPr userDrawn="1"/>
        </p:nvSpPr>
        <p:spPr>
          <a:xfrm>
            <a:off x="0" y="3028950"/>
            <a:ext cx="12192000" cy="385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26CBE8-2E68-EB87-DD51-94FB8A0AA38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17973312" flipH="1" flipV="1">
            <a:off x="275784" y="1029891"/>
            <a:ext cx="1213086" cy="134074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E13AD-D3AA-EBBF-259D-B605E6636166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19909623" flipH="1" flipV="1">
            <a:off x="1256775" y="343148"/>
            <a:ext cx="760339" cy="840352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521EB-4C82-B1E7-F948-2FABCB349196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18760415" flipH="1" flipV="1">
            <a:off x="456252" y="84183"/>
            <a:ext cx="568166" cy="627955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3794" y="378873"/>
            <a:ext cx="7476844" cy="157035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0" i="0" spc="-5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0707" y="2005521"/>
            <a:ext cx="7399931" cy="85293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200" baseline="0">
                <a:solidFill>
                  <a:srgbClr val="34AADC"/>
                </a:solidFill>
                <a:latin typeface="Poppins" pitchFamily="2" charset="77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29884" y="3464955"/>
            <a:ext cx="5220754" cy="2845358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1pPr>
            <a:lvl2pPr>
              <a:defRPr b="0">
                <a:solidFill>
                  <a:schemeClr val="accent2"/>
                </a:solidFill>
                <a:latin typeface="Myriad Pro Light SemiExt" panose="020B0405030403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C1343D-92A7-C322-F738-052B998DD3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ABE1B011-7D1B-47A1-9971-ADB3A1CEF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365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3" descr="A picture containing invertebrate, person, coelenterate, dark&#10;&#10;Description automatically generated">
            <a:extLst>
              <a:ext uri="{FF2B5EF4-FFF2-40B4-BE49-F238E27FC236}">
                <a16:creationId xmlns:a16="http://schemas.microsoft.com/office/drawing/2014/main" id="{CA8B6E4B-CAB7-7C3C-2B9E-4B1877AFA63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-293688" y="-120650"/>
            <a:ext cx="12831763" cy="7127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7D2EB7-3366-84AD-F737-52908AEDF22D}"/>
              </a:ext>
            </a:extLst>
          </p:cNvPr>
          <p:cNvSpPr/>
          <p:nvPr userDrawn="1"/>
        </p:nvSpPr>
        <p:spPr>
          <a:xfrm>
            <a:off x="-34925" y="6492875"/>
            <a:ext cx="12226925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BCBE1552-53E2-3D5F-E774-1833FB115BA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63513" y="6546850"/>
            <a:ext cx="1209675" cy="288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DC2C68-31B6-F25E-3562-583E8A4AF39E}"/>
              </a:ext>
            </a:extLst>
          </p:cNvPr>
          <p:cNvCxnSpPr>
            <a:cxnSpLocks/>
          </p:cNvCxnSpPr>
          <p:nvPr userDrawn="1"/>
        </p:nvCxnSpPr>
        <p:spPr>
          <a:xfrm>
            <a:off x="-293688" y="3784600"/>
            <a:ext cx="869315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9966" y="90743"/>
            <a:ext cx="6157670" cy="3338258"/>
          </a:xfrm>
        </p:spPr>
        <p:txBody>
          <a:bodyPr>
            <a:normAutofit/>
          </a:bodyPr>
          <a:lstStyle>
            <a:lvl1pPr marL="0">
              <a:defRPr sz="60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9A6F6D9-5583-AE40-C1C3-6012C4304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8888" y="6523038"/>
            <a:ext cx="434975" cy="29051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3B53ACD3-888D-460B-8A04-1C06BFBF9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334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A1A672-6424-DA64-4EF7-40F435F5FFB3}"/>
              </a:ext>
            </a:extLst>
          </p:cNvPr>
          <p:cNvSpPr/>
          <p:nvPr userDrawn="1"/>
        </p:nvSpPr>
        <p:spPr>
          <a:xfrm>
            <a:off x="-34539" y="-116956"/>
            <a:ext cx="15118163" cy="7081282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89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4514D-AB11-F4BF-A38E-EE08076F73C2}"/>
              </a:ext>
            </a:extLst>
          </p:cNvPr>
          <p:cNvSpPr/>
          <p:nvPr userDrawn="1"/>
        </p:nvSpPr>
        <p:spPr>
          <a:xfrm>
            <a:off x="-127000" y="584200"/>
            <a:ext cx="4359275" cy="542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B26FAD80-9BD7-1D4E-3374-F708E145BFC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63513" y="6546850"/>
            <a:ext cx="1209675" cy="288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icture 10">
            <a:extLst>
              <a:ext uri="{FF2B5EF4-FFF2-40B4-BE49-F238E27FC236}">
                <a16:creationId xmlns:a16="http://schemas.microsoft.com/office/drawing/2014/main" id="{8F6D7605-31E1-B14D-BDE4-B23705E25A6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3030538" y="-333375"/>
            <a:ext cx="11417300" cy="84407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9966" y="765544"/>
            <a:ext cx="3892936" cy="4986670"/>
          </a:xfrm>
        </p:spPr>
        <p:txBody>
          <a:bodyPr>
            <a:normAutofit/>
          </a:bodyPr>
          <a:lstStyle>
            <a:lvl1pPr marL="0">
              <a:defRPr sz="6000" cap="none" baseline="0">
                <a:solidFill>
                  <a:schemeClr val="accent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E3378B0-3FF4-B7ED-00E8-7F1D11103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8888" y="6523038"/>
            <a:ext cx="434975" cy="290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C5D18B-943B-4F00-8871-33A68439A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54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on DNA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69D63-70DF-25B7-C0A9-E1273B95BB25}"/>
              </a:ext>
            </a:extLst>
          </p:cNvPr>
          <p:cNvSpPr/>
          <p:nvPr userDrawn="1"/>
        </p:nvSpPr>
        <p:spPr>
          <a:xfrm>
            <a:off x="-94003" y="-59821"/>
            <a:ext cx="12374310" cy="125070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Picture 7">
            <a:extLst>
              <a:ext uri="{FF2B5EF4-FFF2-40B4-BE49-F238E27FC236}">
                <a16:creationId xmlns:a16="http://schemas.microsoft.com/office/drawing/2014/main" id="{3ACAC19A-06CE-7330-31E5-CCA8EC2119B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20385594" flipV="1">
            <a:off x="8924925" y="-231775"/>
            <a:ext cx="2732088" cy="1625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B961603-323D-5348-D5FF-1A26E5DC5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6E7-AED9-40A2-BA24-CB42CA333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17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(more space)_Neon DNA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C3220-9ADB-3CC9-D6A9-CA692DF3C21F}"/>
              </a:ext>
            </a:extLst>
          </p:cNvPr>
          <p:cNvSpPr/>
          <p:nvPr userDrawn="1"/>
        </p:nvSpPr>
        <p:spPr>
          <a:xfrm>
            <a:off x="-94003" y="-59821"/>
            <a:ext cx="12374310" cy="913697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Picture 7">
            <a:extLst>
              <a:ext uri="{FF2B5EF4-FFF2-40B4-BE49-F238E27FC236}">
                <a16:creationId xmlns:a16="http://schemas.microsoft.com/office/drawing/2014/main" id="{A8E4C2ED-0934-D2D3-ED34-0769E7DFFA1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20385594" flipV="1">
            <a:off x="9401175" y="-300038"/>
            <a:ext cx="2282825" cy="13589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3"/>
            <a:ext cx="6904545" cy="611222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8B0565A-9641-EB98-D266-8D1EA0A47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6150-50DB-4475-BBB8-C778F9EF5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63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rus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E14323-5993-7376-DA30-67364A147D27}"/>
              </a:ext>
            </a:extLst>
          </p:cNvPr>
          <p:cNvSpPr/>
          <p:nvPr userDrawn="1"/>
        </p:nvSpPr>
        <p:spPr>
          <a:xfrm>
            <a:off x="-8547" y="-8546"/>
            <a:ext cx="15083625" cy="1190884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89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7E679-3361-4F4D-B14F-1813941AB3AB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7507767" flipH="1" flipV="1">
            <a:off x="8473518" y="-447857"/>
            <a:ext cx="1801336" cy="1990897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437D0-05E4-BCCD-C4BF-E57135AA1DEC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7600121" flipH="1" flipV="1">
            <a:off x="10903317" y="316984"/>
            <a:ext cx="763106" cy="84341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1EB91-6E70-0D03-3AEC-B43B2ABA22AC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6591251" flipH="1" flipV="1">
            <a:off x="11657586" y="92667"/>
            <a:ext cx="393269" cy="43465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3C319-4DF5-0F7E-0AE4-CCEA7DF04492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6777276" flipH="1" flipV="1">
            <a:off x="10273533" y="70289"/>
            <a:ext cx="531609" cy="587552"/>
          </a:xfrm>
          <a:prstGeom prst="ellipse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5CD68AE-7864-6A18-AF58-4BADB660F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8F9FF-82B4-4FA7-ABC1-06114105A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62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rus Content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BAAA61-B8C5-CAD5-1E7E-176DBDFF4426}"/>
              </a:ext>
            </a:extLst>
          </p:cNvPr>
          <p:cNvSpPr/>
          <p:nvPr userDrawn="1"/>
        </p:nvSpPr>
        <p:spPr>
          <a:xfrm>
            <a:off x="-34925" y="6492875"/>
            <a:ext cx="12226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0052DA-1596-9A74-9202-1278E286AF16}"/>
              </a:ext>
            </a:extLst>
          </p:cNvPr>
          <p:cNvSpPr/>
          <p:nvPr userDrawn="1"/>
        </p:nvSpPr>
        <p:spPr>
          <a:xfrm>
            <a:off x="-34539" y="-92364"/>
            <a:ext cx="15118163" cy="6585239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89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8DFE0-7127-E47A-127D-23B8D4CB336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2728985" flipH="1" flipV="1">
            <a:off x="8762100" y="-1028028"/>
            <a:ext cx="2626786" cy="290321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3B823-E0D6-981C-9864-7671BE8B0A69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4678543" flipH="1" flipV="1">
            <a:off x="11256267" y="623323"/>
            <a:ext cx="1029886" cy="1138264"/>
          </a:xfrm>
          <a:prstGeom prst="ellipse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54ADC-3432-BE0E-BB33-F3755FA0E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8888" y="6523038"/>
            <a:ext cx="434975" cy="29051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C7C5D56-1A4D-4BC3-AF43-6DC206992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04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CE96F-ACF7-0005-7AB8-FA792531B48B}"/>
              </a:ext>
            </a:extLst>
          </p:cNvPr>
          <p:cNvSpPr/>
          <p:nvPr userDrawn="1"/>
        </p:nvSpPr>
        <p:spPr>
          <a:xfrm flipV="1">
            <a:off x="-58365" y="-6049926"/>
            <a:ext cx="12289277" cy="12542800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7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3C8D15-38CF-CC68-DB8A-04F1CCC42CCD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031761-A968-75AD-FF88-448F58C21FD2}"/>
              </a:ext>
            </a:extLst>
          </p:cNvPr>
          <p:cNvSpPr/>
          <p:nvPr userDrawn="1"/>
        </p:nvSpPr>
        <p:spPr>
          <a:xfrm rot="16200000" flipH="1" flipV="1">
            <a:off x="-2477294" y="-838994"/>
            <a:ext cx="6846888" cy="4527550"/>
          </a:xfrm>
          <a:prstGeom prst="rect">
            <a:avLst/>
          </a:prstGeom>
          <a:blipFill dpi="0" rotWithShape="1">
            <a:blip>
              <a:alphaModFix amt="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1650" y="1308100"/>
            <a:ext cx="6731000" cy="477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2DEBE-F66A-DEAA-0832-63F7F419E8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BABB7D-2D9F-4989-B92D-BA80386D7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254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DNA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2B9F8A-987B-12C8-76D1-76F38206004B}"/>
              </a:ext>
            </a:extLst>
          </p:cNvPr>
          <p:cNvSpPr/>
          <p:nvPr userDrawn="1"/>
        </p:nvSpPr>
        <p:spPr>
          <a:xfrm>
            <a:off x="-92279" y="-58723"/>
            <a:ext cx="12382151" cy="1249607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FAB1B-B175-2525-CFBF-0440284FCA3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rot="8893530">
            <a:off x="8575099" y="-473832"/>
            <a:ext cx="3934191" cy="213854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F692D86-08A5-C67F-0E46-444020089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E615B-2579-4800-B3C0-305235B00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294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DNA Horizonta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04D017-FB7D-2B25-3289-67268F627633}"/>
              </a:ext>
            </a:extLst>
          </p:cNvPr>
          <p:cNvSpPr/>
          <p:nvPr userDrawn="1"/>
        </p:nvSpPr>
        <p:spPr>
          <a:xfrm flipV="1">
            <a:off x="-106325" y="-5991238"/>
            <a:ext cx="12395602" cy="12542800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4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Picture 7">
            <a:extLst>
              <a:ext uri="{FF2B5EF4-FFF2-40B4-BE49-F238E27FC236}">
                <a16:creationId xmlns:a16="http://schemas.microsoft.com/office/drawing/2014/main" id="{E8F9FC01-0D7A-8C8E-CB82-4E67429D424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5048371" flipH="1">
            <a:off x="1822451" y="1808162"/>
            <a:ext cx="7956550" cy="4098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C83AA-EF49-3671-052F-EAC96775A2A2}"/>
              </a:ext>
            </a:extLst>
          </p:cNvPr>
          <p:cNvSpPr/>
          <p:nvPr userDrawn="1"/>
        </p:nvSpPr>
        <p:spPr>
          <a:xfrm>
            <a:off x="0" y="-4763"/>
            <a:ext cx="12288838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5B744A-8375-16AD-1357-3C7F2F581FE0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2CC31-19EA-0C5F-8639-9E5810120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4CD40F-F71B-45BA-8A3C-26DCEEEC8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8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D9C11D-C465-12BC-774A-1B934C27EDEF}"/>
              </a:ext>
            </a:extLst>
          </p:cNvPr>
          <p:cNvSpPr/>
          <p:nvPr/>
        </p:nvSpPr>
        <p:spPr>
          <a:xfrm>
            <a:off x="-13960" y="-6980"/>
            <a:ext cx="12250168" cy="116787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7177"/>
            <a:ext cx="10515600" cy="461811"/>
          </a:xfrm>
        </p:spPr>
        <p:txBody>
          <a:bodyPr l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3570136"/>
            <a:ext cx="3185161" cy="267043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 sz="1400" b="1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buFont typeface="Wingdings" panose="05000000000000000000" pitchFamily="2" charset="2"/>
              <a:buChar char="§"/>
              <a:defRPr sz="13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32" y="1395047"/>
            <a:ext cx="7624639" cy="4842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01752" y="640162"/>
            <a:ext cx="10515600" cy="332307"/>
          </a:xfrm>
        </p:spPr>
        <p:txBody>
          <a:bodyPr lIns="0">
            <a:no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9BC0886-A86B-0A69-0F0B-1E15FE9856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08D0F-7750-463B-AC9A-F4159A1BC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176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39576C-CAC1-02CB-E471-B224BB8EFAFC}"/>
              </a:ext>
            </a:extLst>
          </p:cNvPr>
          <p:cNvSpPr/>
          <p:nvPr userDrawn="1"/>
        </p:nvSpPr>
        <p:spPr>
          <a:xfrm>
            <a:off x="-68365" y="-8547"/>
            <a:ext cx="12340126" cy="119088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2E91B8-6027-9282-1BBC-9535179BFF33}"/>
              </a:ext>
            </a:extLst>
          </p:cNvPr>
          <p:cNvSpPr/>
          <p:nvPr userDrawn="1"/>
        </p:nvSpPr>
        <p:spPr>
          <a:xfrm rot="10800000" flipV="1">
            <a:off x="5253038" y="1190625"/>
            <a:ext cx="7947025" cy="5302250"/>
          </a:xfrm>
          <a:prstGeom prst="rect">
            <a:avLst/>
          </a:prstGeom>
          <a:blipFill dpi="0" rotWithShape="1"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E01A423-5110-90C2-B928-778DA9743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B9697-CE06-4A8A-ABF9-F9051108D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666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Content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2958A-EAEC-BC88-584B-52316DF0C165}"/>
              </a:ext>
            </a:extLst>
          </p:cNvPr>
          <p:cNvSpPr/>
          <p:nvPr userDrawn="1"/>
        </p:nvSpPr>
        <p:spPr>
          <a:xfrm>
            <a:off x="-68365" y="-8547"/>
            <a:ext cx="12340126" cy="1709756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004F52-BD3C-FE20-2E07-FAE9D3C05853}"/>
              </a:ext>
            </a:extLst>
          </p:cNvPr>
          <p:cNvSpPr/>
          <p:nvPr userDrawn="1"/>
        </p:nvSpPr>
        <p:spPr>
          <a:xfrm rot="10800000" flipV="1">
            <a:off x="6018213" y="1701800"/>
            <a:ext cx="7181850" cy="4791075"/>
          </a:xfrm>
          <a:prstGeom prst="rect">
            <a:avLst/>
          </a:prstGeom>
          <a:blipFill dpi="0" rotWithShape="1"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2063750"/>
            <a:ext cx="4937760" cy="3805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4880" y="402926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86E6CE1-17FE-2B92-1C7C-38822080C0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8022F-D697-4D1E-A1B0-F13554F78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94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on DNA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9EE93-5340-7628-BD2E-D317EDCBA63A}"/>
              </a:ext>
            </a:extLst>
          </p:cNvPr>
          <p:cNvSpPr/>
          <p:nvPr userDrawn="1"/>
        </p:nvSpPr>
        <p:spPr>
          <a:xfrm>
            <a:off x="-77821" y="-2447924"/>
            <a:ext cx="3065327" cy="9391650"/>
          </a:xfrm>
          <a:prstGeom prst="rect">
            <a:avLst/>
          </a:prstGeom>
          <a:gradFill flip="none" rotWithShape="1">
            <a:gsLst>
              <a:gs pos="3000">
                <a:srgbClr val="10578D"/>
              </a:gs>
              <a:gs pos="81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Picture 7">
            <a:extLst>
              <a:ext uri="{FF2B5EF4-FFF2-40B4-BE49-F238E27FC236}">
                <a16:creationId xmlns:a16="http://schemas.microsoft.com/office/drawing/2014/main" id="{2C4F6255-EC7E-6649-6AD5-D679EACCAB3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9562248">
            <a:off x="-755650" y="474663"/>
            <a:ext cx="3940175" cy="2574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7A495-4420-B836-2229-D3EDA0012F62}"/>
              </a:ext>
            </a:extLst>
          </p:cNvPr>
          <p:cNvSpPr/>
          <p:nvPr userDrawn="1"/>
        </p:nvSpPr>
        <p:spPr>
          <a:xfrm>
            <a:off x="2987675" y="6494463"/>
            <a:ext cx="9204325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9310" y="389106"/>
            <a:ext cx="8614909" cy="5846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7091" y="3524978"/>
            <a:ext cx="2360467" cy="2451778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0E8DA4C-8931-6AA2-CB94-4D78BB140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2525" y="6546850"/>
            <a:ext cx="541338" cy="2714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D479C-3EBB-43E5-A5F6-AE64FC4D2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36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rus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D30DD6-CA7F-F98F-5A79-CFF7AE84E1C7}"/>
              </a:ext>
            </a:extLst>
          </p:cNvPr>
          <p:cNvSpPr/>
          <p:nvPr userDrawn="1"/>
        </p:nvSpPr>
        <p:spPr>
          <a:xfrm>
            <a:off x="-857249" y="-2057400"/>
            <a:ext cx="3460848" cy="8915400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78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97DA4-F82E-FD00-513E-E72ADE055533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20560728" flipH="1" flipV="1">
            <a:off x="-843715" y="-334783"/>
            <a:ext cx="2626786" cy="2903211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6D9E0-E73A-99D7-1261-B81C944353E0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5400000" flipH="1" flipV="1">
            <a:off x="1378340" y="1817568"/>
            <a:ext cx="1241650" cy="1372313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9073F-42A5-1BC9-7CA4-3685F9641BE9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44328" t="14019"/>
          <a:stretch/>
        </p:blipFill>
        <p:spPr>
          <a:xfrm rot="12053022" flipH="1" flipV="1">
            <a:off x="286381" y="2898923"/>
            <a:ext cx="1029886" cy="1138264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5F827F-8126-4EF2-7301-03A1B2EC0D3B}"/>
              </a:ext>
            </a:extLst>
          </p:cNvPr>
          <p:cNvSpPr/>
          <p:nvPr userDrawn="1"/>
        </p:nvSpPr>
        <p:spPr>
          <a:xfrm>
            <a:off x="2603500" y="6494463"/>
            <a:ext cx="9588500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8382" y="36615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3446" y="3553619"/>
            <a:ext cx="2276705" cy="2442331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8CFE278-6CEC-06AC-585B-0CDD204F2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990FE-BE66-47B3-A6E1-CEB85F16C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41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DNA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98165B-3E25-8B83-E6A3-A41816B4E7A8}"/>
              </a:ext>
            </a:extLst>
          </p:cNvPr>
          <p:cNvSpPr/>
          <p:nvPr userDrawn="1"/>
        </p:nvSpPr>
        <p:spPr>
          <a:xfrm>
            <a:off x="-152399" y="-3076575"/>
            <a:ext cx="2972382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63A3C-5AEC-A0CF-5D08-BDCBBBAF5A7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rot="4660426" flipH="1">
            <a:off x="-1636878" y="3078045"/>
            <a:ext cx="5348332" cy="34071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Picture 9">
            <a:extLst>
              <a:ext uri="{FF2B5EF4-FFF2-40B4-BE49-F238E27FC236}">
                <a16:creationId xmlns:a16="http://schemas.microsoft.com/office/drawing/2014/main" id="{EB8D559E-C514-0195-9CAA-F9B6CA60870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5877198" flipH="1">
            <a:off x="-1735931" y="4782344"/>
            <a:ext cx="3584575" cy="228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35B937-1F11-6F93-0F2D-DAB1439996DE}"/>
              </a:ext>
            </a:extLst>
          </p:cNvPr>
          <p:cNvSpPr/>
          <p:nvPr userDrawn="1"/>
        </p:nvSpPr>
        <p:spPr>
          <a:xfrm>
            <a:off x="2819400" y="-400050"/>
            <a:ext cx="9648825" cy="6897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57E67-91BF-BAA5-C859-A11A513B4BCA}"/>
              </a:ext>
            </a:extLst>
          </p:cNvPr>
          <p:cNvSpPr/>
          <p:nvPr userDrawn="1"/>
        </p:nvSpPr>
        <p:spPr>
          <a:xfrm>
            <a:off x="2819400" y="6494463"/>
            <a:ext cx="9372600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2300" y="365124"/>
            <a:ext cx="8572500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0881" y="365124"/>
            <a:ext cx="2199923" cy="2540001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4284830-93A7-89C2-B789-60B72555B5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3224B-F706-42BF-B21C-C32480ADB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067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Content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CF98C2-0526-B81D-7940-9066D5B23919}"/>
              </a:ext>
            </a:extLst>
          </p:cNvPr>
          <p:cNvSpPr/>
          <p:nvPr userDrawn="1"/>
        </p:nvSpPr>
        <p:spPr>
          <a:xfrm>
            <a:off x="-152400" y="-3057525"/>
            <a:ext cx="3403599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F10819-85C5-22C6-959B-CF568A5AE137}"/>
              </a:ext>
            </a:extLst>
          </p:cNvPr>
          <p:cNvSpPr/>
          <p:nvPr userDrawn="1"/>
        </p:nvSpPr>
        <p:spPr>
          <a:xfrm>
            <a:off x="3236913" y="0"/>
            <a:ext cx="9231312" cy="649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B8FE40-076D-E09D-CD3D-9106099A1BA6}"/>
              </a:ext>
            </a:extLst>
          </p:cNvPr>
          <p:cNvSpPr/>
          <p:nvPr userDrawn="1"/>
        </p:nvSpPr>
        <p:spPr>
          <a:xfrm>
            <a:off x="3236913" y="6494463"/>
            <a:ext cx="8955087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E4078-1330-2622-3CBD-8DDF3D4A2755}"/>
              </a:ext>
            </a:extLst>
          </p:cNvPr>
          <p:cNvSpPr/>
          <p:nvPr userDrawn="1"/>
        </p:nvSpPr>
        <p:spPr>
          <a:xfrm rot="5400000">
            <a:off x="-1958975" y="4497388"/>
            <a:ext cx="6143625" cy="4098925"/>
          </a:xfrm>
          <a:prstGeom prst="rect">
            <a:avLst/>
          </a:prstGeom>
          <a:blipFill dpi="0" rotWithShape="1">
            <a:blip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EA05D-19EC-59E7-46E7-A330AFA9DC89}"/>
              </a:ext>
            </a:extLst>
          </p:cNvPr>
          <p:cNvSpPr/>
          <p:nvPr userDrawn="1"/>
        </p:nvSpPr>
        <p:spPr>
          <a:xfrm rot="5400000" flipH="1" flipV="1">
            <a:off x="-1249363" y="-3486150"/>
            <a:ext cx="6143625" cy="4098926"/>
          </a:xfrm>
          <a:prstGeom prst="rect">
            <a:avLst/>
          </a:prstGeom>
          <a:blipFill dpi="0" rotWithShape="1">
            <a:blip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9810" y="365124"/>
            <a:ext cx="7674989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019" y="1219200"/>
            <a:ext cx="2199923" cy="2209800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7887722-B95C-B000-E1DD-D7456060C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3BFC5-14DD-446D-BDBE-F49636307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439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Content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F14A0-E225-7CEB-D575-E1E4B84FB721}"/>
              </a:ext>
            </a:extLst>
          </p:cNvPr>
          <p:cNvSpPr/>
          <p:nvPr userDrawn="1"/>
        </p:nvSpPr>
        <p:spPr>
          <a:xfrm>
            <a:off x="-1115785" y="-888274"/>
            <a:ext cx="3821468" cy="7765324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9EFDC-66D5-CD16-25F2-D5F4B1285A44}"/>
              </a:ext>
            </a:extLst>
          </p:cNvPr>
          <p:cNvSpPr/>
          <p:nvPr userDrawn="1"/>
        </p:nvSpPr>
        <p:spPr>
          <a:xfrm rot="16200000" flipH="1" flipV="1">
            <a:off x="-2301875" y="-325438"/>
            <a:ext cx="6143626" cy="4098925"/>
          </a:xfrm>
          <a:prstGeom prst="rect">
            <a:avLst/>
          </a:prstGeom>
          <a:blipFill dpi="0" rotWithShape="1">
            <a:blip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4068D-9B1E-10D2-D6F5-2F55AEE5E84C}"/>
              </a:ext>
            </a:extLst>
          </p:cNvPr>
          <p:cNvSpPr/>
          <p:nvPr userDrawn="1"/>
        </p:nvSpPr>
        <p:spPr>
          <a:xfrm>
            <a:off x="2705100" y="0"/>
            <a:ext cx="9486900" cy="687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AE991-BD87-B8A4-000A-4D6662E436E9}"/>
              </a:ext>
            </a:extLst>
          </p:cNvPr>
          <p:cNvSpPr/>
          <p:nvPr userDrawn="1"/>
        </p:nvSpPr>
        <p:spPr>
          <a:xfrm>
            <a:off x="-114300" y="6502400"/>
            <a:ext cx="2819400" cy="365125"/>
          </a:xfrm>
          <a:prstGeom prst="rect">
            <a:avLst/>
          </a:prstGeom>
          <a:gradFill flip="none" rotWithShape="1">
            <a:gsLst>
              <a:gs pos="39000">
                <a:schemeClr val="accent5">
                  <a:lumMod val="20000"/>
                  <a:lumOff val="80000"/>
                </a:schemeClr>
              </a:gs>
              <a:gs pos="79000">
                <a:srgbClr val="10578D"/>
              </a:gs>
              <a:gs pos="100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2300" y="365124"/>
            <a:ext cx="8572500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7742" y="1724387"/>
            <a:ext cx="2199923" cy="2540001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07D30-13D9-5E16-B713-90C10C05E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2414619-328D-4EE0-9CBC-667B19A9C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326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Content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2D2C8-D42E-0EAE-5F04-9842A91209C6}"/>
              </a:ext>
            </a:extLst>
          </p:cNvPr>
          <p:cNvSpPr/>
          <p:nvPr userDrawn="1"/>
        </p:nvSpPr>
        <p:spPr>
          <a:xfrm>
            <a:off x="-11875" y="-3057525"/>
            <a:ext cx="4038006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3F0D2F-8E6C-90AA-783A-93A765BD02B1}"/>
              </a:ext>
            </a:extLst>
          </p:cNvPr>
          <p:cNvSpPr/>
          <p:nvPr userDrawn="1"/>
        </p:nvSpPr>
        <p:spPr>
          <a:xfrm>
            <a:off x="4033838" y="6494463"/>
            <a:ext cx="8842375" cy="382587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795A4-8DF7-7192-4D9F-D85D5EF3BBFD}"/>
              </a:ext>
            </a:extLst>
          </p:cNvPr>
          <p:cNvSpPr/>
          <p:nvPr userDrawn="1"/>
        </p:nvSpPr>
        <p:spPr>
          <a:xfrm rot="5400000">
            <a:off x="-883444" y="-754857"/>
            <a:ext cx="5767388" cy="4022726"/>
          </a:xfrm>
          <a:prstGeom prst="rect">
            <a:avLst/>
          </a:prstGeom>
          <a:blipFill>
            <a:blip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6641" y="526489"/>
            <a:ext cx="7299952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0881" y="365124"/>
            <a:ext cx="3288668" cy="2109135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A85AE70-DCFC-9C45-7E29-D105DD936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24569-44AF-4A43-A5EE-CA1854C6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 DNA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3">
            <a:extLst>
              <a:ext uri="{FF2B5EF4-FFF2-40B4-BE49-F238E27FC236}">
                <a16:creationId xmlns:a16="http://schemas.microsoft.com/office/drawing/2014/main" id="{7238584B-7759-52BB-E316-B107C48F40D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6200000" flipV="1">
            <a:off x="-1839119" y="1677193"/>
            <a:ext cx="6970713" cy="33147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EF685-6579-417F-1CB7-87382D2E0C77}"/>
              </a:ext>
            </a:extLst>
          </p:cNvPr>
          <p:cNvSpPr/>
          <p:nvPr userDrawn="1"/>
        </p:nvSpPr>
        <p:spPr>
          <a:xfrm>
            <a:off x="2819982" y="-3441699"/>
            <a:ext cx="9372018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7492F-26AB-73DB-B8AE-EE660F6335D6}"/>
              </a:ext>
            </a:extLst>
          </p:cNvPr>
          <p:cNvSpPr/>
          <p:nvPr userDrawn="1"/>
        </p:nvSpPr>
        <p:spPr>
          <a:xfrm>
            <a:off x="2819400" y="6494463"/>
            <a:ext cx="9372600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61FE445-4F78-FA6C-2D8A-C1DD8315E29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957513" y="6546850"/>
            <a:ext cx="1209675" cy="288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186F0-5306-9CD2-24DE-FA6230E2C4A7}"/>
              </a:ext>
            </a:extLst>
          </p:cNvPr>
          <p:cNvSpPr/>
          <p:nvPr userDrawn="1"/>
        </p:nvSpPr>
        <p:spPr>
          <a:xfrm>
            <a:off x="-34925" y="6492875"/>
            <a:ext cx="12226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2300" y="365124"/>
            <a:ext cx="8572500" cy="55598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8128" y="272042"/>
            <a:ext cx="2199923" cy="2507092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9B76709-CC5F-69B3-F071-2041C50DCF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3CA67D4-3917-4F73-9A6F-CE7994F46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1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als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3">
            <a:extLst>
              <a:ext uri="{FF2B5EF4-FFF2-40B4-BE49-F238E27FC236}">
                <a16:creationId xmlns:a16="http://schemas.microsoft.com/office/drawing/2014/main" id="{620785F4-9B34-F0B8-41D1-337D6480E89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2374900" y="-577850"/>
            <a:ext cx="6308725" cy="46640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4FC681-4720-3225-09AE-0CE97E5F0596}"/>
              </a:ext>
            </a:extLst>
          </p:cNvPr>
          <p:cNvSpPr/>
          <p:nvPr userDrawn="1"/>
        </p:nvSpPr>
        <p:spPr>
          <a:xfrm>
            <a:off x="2715905" y="-74427"/>
            <a:ext cx="9476096" cy="6987018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4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720" y="365124"/>
            <a:ext cx="8260080" cy="55598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0754" y="3560932"/>
            <a:ext cx="2199923" cy="2507092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C4CA6D3-B852-AC30-26FB-67B24E41F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F7FAF7A-F375-4DEE-A2C0-1AD508C81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80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E2455CF-EA49-1AE3-391E-E298C3D81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9121-9506-4403-96B3-F96887694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EFF51F-6B02-C5F7-83E9-44D2B46B0E6A}"/>
              </a:ext>
            </a:extLst>
          </p:cNvPr>
          <p:cNvSpPr/>
          <p:nvPr userDrawn="1"/>
        </p:nvSpPr>
        <p:spPr>
          <a:xfrm flipV="1">
            <a:off x="-58365" y="-116732"/>
            <a:ext cx="12289277" cy="6609606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3F7E8-BD1E-D624-BC73-0F5E00A338EB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AA80967-3D90-52D7-6338-24A3B379B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BC7F685-3DC0-4CFE-9182-D78D2EEEA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81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FC02F922-AF22-9E18-D008-2A8D73852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297" b="72221"/>
          <a:stretch/>
        </p:blipFill>
        <p:spPr>
          <a:xfrm flipV="1">
            <a:off x="1087676" y="-1"/>
            <a:ext cx="10334544" cy="1903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691F1D-218E-1BB1-8F9A-677C5F63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600" y="1531789"/>
            <a:ext cx="7272290" cy="1425393"/>
          </a:xfrm>
        </p:spPr>
        <p:txBody>
          <a:bodyPr anchor="b">
            <a:noAutofit/>
          </a:bodyPr>
          <a:lstStyle>
            <a:lvl1pPr algn="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7C897-65E0-D167-265F-EE21F7E48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600" y="3088740"/>
            <a:ext cx="7272290" cy="48502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E9EBB-CB9B-70E4-A1FE-A1040693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4D8BE8BF-C7AC-4A1D-A66C-81DAA60E8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/>
          <a:stretch/>
        </p:blipFill>
        <p:spPr>
          <a:xfrm>
            <a:off x="0" y="-23727"/>
            <a:ext cx="9185366" cy="6858000"/>
          </a:xfrm>
          <a:prstGeom prst="rect">
            <a:avLst/>
          </a:prstGeom>
        </p:spPr>
      </p:pic>
      <p:pic>
        <p:nvPicPr>
          <p:cNvPr id="7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E3D2E07-A618-0508-DE44-FC07074EB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22723"/>
          <a:stretch/>
        </p:blipFill>
        <p:spPr>
          <a:xfrm flipH="1">
            <a:off x="-358065" y="-23727"/>
            <a:ext cx="7123814" cy="68780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49B80F7-2513-782A-C1A4-7481BE647363}"/>
              </a:ext>
            </a:extLst>
          </p:cNvPr>
          <p:cNvSpPr/>
          <p:nvPr/>
        </p:nvSpPr>
        <p:spPr>
          <a:xfrm>
            <a:off x="10952577" y="6492875"/>
            <a:ext cx="121383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693863-FAF7-0A6A-6316-08385E36C3DF}"/>
              </a:ext>
            </a:extLst>
          </p:cNvPr>
          <p:cNvCxnSpPr>
            <a:cxnSpLocks/>
          </p:cNvCxnSpPr>
          <p:nvPr/>
        </p:nvCxnSpPr>
        <p:spPr>
          <a:xfrm>
            <a:off x="2286000" y="3810000"/>
            <a:ext cx="9906000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bg2">
                    <a:alpha val="0"/>
                  </a:schemeClr>
                </a:gs>
                <a:gs pos="9000">
                  <a:schemeClr val="bg2"/>
                </a:gs>
                <a:gs pos="4500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13783F-1C47-16FC-9428-43AAE1A1F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10" y="4734197"/>
            <a:ext cx="3711759" cy="769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ABCAC-29D9-D5D7-487A-96D6E86E31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10" y="4734197"/>
            <a:ext cx="3711759" cy="7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3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Content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CDF0A-45F1-0AF8-5886-F09A9BE6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29" y="1437911"/>
            <a:ext cx="11439888" cy="4634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C7AD1-E920-2D7C-92A9-C9C592714346}"/>
              </a:ext>
            </a:extLst>
          </p:cNvPr>
          <p:cNvSpPr/>
          <p:nvPr/>
        </p:nvSpPr>
        <p:spPr>
          <a:xfrm>
            <a:off x="-9144" y="-9144"/>
            <a:ext cx="12207240" cy="113385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E0DD3-6CEC-A273-E61B-1678E804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54259E-F861-A706-E51C-EF5E305FD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6248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4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>
          <p15:clr>
            <a:srgbClr val="FBAE40"/>
          </p15:clr>
        </p15:guide>
        <p15:guide id="4" pos="192">
          <p15:clr>
            <a:srgbClr val="FBAE40"/>
          </p15:clr>
        </p15:guide>
        <p15:guide id="5" pos="7488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Sub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E57F03-ADCB-F86C-235E-86D624323D01}"/>
              </a:ext>
            </a:extLst>
          </p:cNvPr>
          <p:cNvSpPr/>
          <p:nvPr/>
        </p:nvSpPr>
        <p:spPr>
          <a:xfrm>
            <a:off x="-9144" y="-9144"/>
            <a:ext cx="12207240" cy="180200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E0DD3-6CEC-A273-E61B-1678E804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70" y="102016"/>
            <a:ext cx="11439888" cy="928390"/>
          </a:xfrm>
        </p:spPr>
        <p:txBody>
          <a:bodyPr lIns="0"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CDF0A-45F1-0AF8-5886-F09A9BE6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29" y="2272156"/>
            <a:ext cx="11439888" cy="380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AFDBA2-345B-2747-A828-B0DE5DCEE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828" y="1032229"/>
            <a:ext cx="11441112" cy="49194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919370-C2F6-340F-1288-AACC44C3C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6248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738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E57F03-ADCB-F86C-235E-86D624323D01}"/>
              </a:ext>
            </a:extLst>
          </p:cNvPr>
          <p:cNvSpPr/>
          <p:nvPr/>
        </p:nvSpPr>
        <p:spPr>
          <a:xfrm>
            <a:off x="-9144" y="-9144"/>
            <a:ext cx="4572000" cy="6876288"/>
          </a:xfrm>
          <a:prstGeom prst="rect">
            <a:avLst/>
          </a:prstGeom>
          <a:gradFill flip="none" rotWithShape="1">
            <a:gsLst>
              <a:gs pos="19000">
                <a:srgbClr val="1C446F"/>
              </a:gs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E0DD3-6CEC-A273-E61B-1678E804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95" y="463463"/>
            <a:ext cx="3759516" cy="20104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CDF0A-45F1-0AF8-5886-F09A9BE6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860" y="859809"/>
            <a:ext cx="6535556" cy="5212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E695E-30C8-BCD7-3F29-CF3FAE1E7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6248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56028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41E73A3C-DBA6-980F-781B-2BA5FA1BE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3439" y="-10477"/>
            <a:ext cx="12682728" cy="6940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B1FE7-43EB-D6E9-00E0-C371AA92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83" y="962630"/>
            <a:ext cx="6682132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6BA8C-A9DF-9298-889F-19A0670CB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383" y="3842355"/>
            <a:ext cx="66821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8CAE51-FB50-189F-93F5-DEC64DEED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68" y="6656832"/>
            <a:ext cx="475488" cy="985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E382-8820-8A06-F5D2-9634C0A8D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8304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0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C3FBE-93EA-A555-9F28-49DD8C4FB51C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98E7B2-D131-244C-29DF-7D92A5B5B2EC}"/>
              </a:ext>
            </a:extLst>
          </p:cNvPr>
          <p:cNvSpPr/>
          <p:nvPr/>
        </p:nvSpPr>
        <p:spPr>
          <a:xfrm>
            <a:off x="-9144" y="-9144"/>
            <a:ext cx="12207240" cy="123423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CA990-67D3-2671-D7DF-3530F4DF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7177"/>
            <a:ext cx="10515600" cy="461811"/>
          </a:xfrm>
        </p:spPr>
        <p:txBody>
          <a:bodyPr l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096DF-4787-376F-77F1-0FFDC906E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19" y="3352800"/>
            <a:ext cx="3185161" cy="267043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 sz="1400" b="1"/>
            </a:lvl1pPr>
            <a:lvl2pPr marL="511175" indent="-1698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buFont typeface="Wingdings" panose="05000000000000000000" pitchFamily="2" charset="2"/>
              <a:buChar char="§"/>
              <a:defRPr sz="1300"/>
            </a:lvl2pPr>
            <a:lvl3pPr marL="688975" indent="-115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3pPr>
            <a:lvl4pPr marL="914400" indent="-115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marL="1084263" indent="-115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F75719-C312-9E23-C5A9-F44CD337517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1752" y="640162"/>
            <a:ext cx="10515600" cy="332307"/>
          </a:xfrm>
        </p:spPr>
        <p:txBody>
          <a:bodyPr lIns="0">
            <a:no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31BD2-3C73-2CAD-5E6C-E37FA79ED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6248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1D2E7D-0957-32D8-75BA-DBDFE15016B4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399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 - White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F8ED-BBD2-0FDB-CD27-6BF4F575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49F95DF-3CDF-E9FF-F801-26990E872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6248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300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 - Dark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6CF23D-041F-9E6A-827F-DD72BBE9732D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0">
                <a:srgbClr val="112F4D"/>
              </a:gs>
              <a:gs pos="43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EF8ED-BBD2-0FDB-CD27-6BF4F575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57" y="175577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192C66-0C7F-E80F-7D78-9F547EC31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68" y="6656832"/>
            <a:ext cx="475488" cy="9855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237371-256B-F7C4-41AB-70B12220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6248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6E2497B-7F43-F1CA-A985-8922B04A47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68" y="6656832"/>
            <a:ext cx="475488" cy="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86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98EB42-B334-DACA-9755-AAF6623691DC}"/>
              </a:ext>
            </a:extLst>
          </p:cNvPr>
          <p:cNvSpPr/>
          <p:nvPr/>
        </p:nvSpPr>
        <p:spPr>
          <a:xfrm>
            <a:off x="-13959" y="-6980"/>
            <a:ext cx="3472776" cy="693256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00" y="3045350"/>
            <a:ext cx="2364552" cy="27034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17" y="357809"/>
            <a:ext cx="8346583" cy="5899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5C1DE0-BEA2-2EB0-3F79-C5E2A356C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7025" y="6364288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C5BB2C8-265B-4828-8E8C-9EB3DCF8C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44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78F4D1-EE10-5014-9A53-C8B6F4985F82}"/>
              </a:ext>
            </a:extLst>
          </p:cNvPr>
          <p:cNvSpPr/>
          <p:nvPr/>
        </p:nvSpPr>
        <p:spPr>
          <a:xfrm>
            <a:off x="10656888" y="6265863"/>
            <a:ext cx="1535112" cy="59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447BE92B-6089-7D47-7E79-EED61F7AD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481763"/>
            <a:ext cx="573088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8DFA6-A93B-975D-5E2A-00BE1B62C5BC}"/>
              </a:ext>
            </a:extLst>
          </p:cNvPr>
          <p:cNvCxnSpPr>
            <a:cxnSpLocks/>
          </p:cNvCxnSpPr>
          <p:nvPr/>
        </p:nvCxnSpPr>
        <p:spPr>
          <a:xfrm>
            <a:off x="968375" y="6450013"/>
            <a:ext cx="0" cy="1825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7376D8D-72FC-0A6A-F1E4-471AEF081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900" y="6354763"/>
            <a:ext cx="11017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EC983-5463-442C-AF70-C7B004ED9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198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0980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01741-1C57-B45D-1458-4CA83CC6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62F2637-9BC8-4F90-A235-DE724C125017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F5B09-FEBD-EE98-1B17-7B18DA40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A165A-1D7B-B7AA-2BF9-7D9C36AE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43EC-EB04-4D14-B81E-B0C9C0A14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7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F4A36A-7FD2-1B47-DE14-D35D9DED7C79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0">
                <a:srgbClr val="112F4D"/>
              </a:gs>
              <a:gs pos="43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1627A6-5CC4-37F9-14BB-357F3D81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6486525"/>
            <a:ext cx="573088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72B590-4A72-15BD-6392-28B372859455}"/>
              </a:ext>
            </a:extLst>
          </p:cNvPr>
          <p:cNvCxnSpPr>
            <a:cxnSpLocks/>
          </p:cNvCxnSpPr>
          <p:nvPr/>
        </p:nvCxnSpPr>
        <p:spPr>
          <a:xfrm>
            <a:off x="11609388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5" y="64964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8D7741E-6F14-A484-EFCA-D230FF3F51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3FD7D-3444-414A-BDD2-485D6CC3B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59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3BCDB-B8BE-30D0-711A-0219A4D7C846}"/>
              </a:ext>
            </a:extLst>
          </p:cNvPr>
          <p:cNvSpPr/>
          <p:nvPr userDrawn="1"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0">
                <a:srgbClr val="112F4D"/>
              </a:gs>
              <a:gs pos="43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AFF75F-9089-92B9-B515-2E917948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486525"/>
            <a:ext cx="5746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31DE01-98BD-C158-AF14-D1AC5DDFA3E7}"/>
              </a:ext>
            </a:extLst>
          </p:cNvPr>
          <p:cNvCxnSpPr>
            <a:cxnSpLocks/>
          </p:cNvCxnSpPr>
          <p:nvPr/>
        </p:nvCxnSpPr>
        <p:spPr>
          <a:xfrm>
            <a:off x="950913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5809" y="136525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12480-35DF-9334-420B-56FA85F5C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228600" y="6364288"/>
            <a:ext cx="15351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1E5B1-12C8-4480-91B0-5C191F05F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75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4B51F-958D-B6CA-49B0-E25A9821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9AC0B3-79C6-4695-A0D4-E50E71841BA0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3C62D-E9C1-FAED-864D-5292B89A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8D39-3F0B-65E1-745A-C467313A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9AD8-DBF8-44B0-9504-C22638049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58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05C283F5-43E2-3573-CE08-F8CB04B2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72221" b="298"/>
          <a:stretch>
            <a:fillRect/>
          </a:stretch>
        </p:blipFill>
        <p:spPr bwMode="auto">
          <a:xfrm>
            <a:off x="1087438" y="0"/>
            <a:ext cx="103346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CA3DD2E1-481D-2C08-364B-5693826A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/>
          <a:stretch>
            <a:fillRect/>
          </a:stretch>
        </p:blipFill>
        <p:spPr bwMode="auto">
          <a:xfrm>
            <a:off x="0" y="-23813"/>
            <a:ext cx="918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1A12845-FC8F-80F0-51CF-A29E03CD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443AFA-370F-5297-9B39-8EFE50E82168}"/>
              </a:ext>
            </a:extLst>
          </p:cNvPr>
          <p:cNvSpPr/>
          <p:nvPr/>
        </p:nvSpPr>
        <p:spPr>
          <a:xfrm>
            <a:off x="10952163" y="6492875"/>
            <a:ext cx="1214437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A28C98-028D-1490-113E-18484E69C86A}"/>
              </a:ext>
            </a:extLst>
          </p:cNvPr>
          <p:cNvCxnSpPr>
            <a:cxnSpLocks/>
          </p:cNvCxnSpPr>
          <p:nvPr/>
        </p:nvCxnSpPr>
        <p:spPr>
          <a:xfrm>
            <a:off x="2286000" y="3818731"/>
            <a:ext cx="9906000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bg2">
                    <a:alpha val="0"/>
                  </a:schemeClr>
                </a:gs>
                <a:gs pos="9000">
                  <a:schemeClr val="bg2"/>
                </a:gs>
                <a:gs pos="4500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extLst>
              <a:ext uri="{FF2B5EF4-FFF2-40B4-BE49-F238E27FC236}">
                <a16:creationId xmlns:a16="http://schemas.microsoft.com/office/drawing/2014/main" id="{DB935628-0A67-6F3A-7EE3-25B5C2068F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4733925"/>
            <a:ext cx="3711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1531789"/>
            <a:ext cx="7272290" cy="1425393"/>
          </a:xfrm>
        </p:spPr>
        <p:txBody>
          <a:bodyPr anchor="b">
            <a:noAutofit/>
          </a:bodyPr>
          <a:lstStyle>
            <a:lvl1pPr algn="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3088740"/>
            <a:ext cx="7272290" cy="48502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E913D0-24BB-919E-B01D-89A907C953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8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Name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1171B9-0B44-6369-3DC8-07D680D80151}"/>
              </a:ext>
            </a:extLst>
          </p:cNvPr>
          <p:cNvSpPr/>
          <p:nvPr/>
        </p:nvSpPr>
        <p:spPr>
          <a:xfrm>
            <a:off x="-81116" y="-43804"/>
            <a:ext cx="12331284" cy="290230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272317A6-B56F-E6F6-18E0-E9C5FD33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-23813"/>
            <a:ext cx="91995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D61331-A4CF-2ED7-46A2-3D3579300332}"/>
              </a:ext>
            </a:extLst>
          </p:cNvPr>
          <p:cNvSpPr/>
          <p:nvPr/>
        </p:nvSpPr>
        <p:spPr>
          <a:xfrm>
            <a:off x="10947400" y="648970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3E58819-2A2D-A233-DD29-3A9C2DECD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839788" y="-23813"/>
            <a:ext cx="7124701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FFC62-095C-D4E1-98F4-87DAF7B3B0F9}"/>
              </a:ext>
            </a:extLst>
          </p:cNvPr>
          <p:cNvCxnSpPr>
            <a:cxnSpLocks/>
          </p:cNvCxnSpPr>
          <p:nvPr/>
        </p:nvCxnSpPr>
        <p:spPr>
          <a:xfrm>
            <a:off x="2394857" y="2788444"/>
            <a:ext cx="9841351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E2D9BB21-A5EC-5629-5173-3F732354B3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5281613"/>
            <a:ext cx="28019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4" y="310604"/>
            <a:ext cx="8788893" cy="1425393"/>
          </a:xfrm>
        </p:spPr>
        <p:txBody>
          <a:bodyPr anchor="b">
            <a:noAutofit/>
          </a:bodyPr>
          <a:lstStyle>
            <a:lvl1pPr algn="ctr">
              <a:def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1675235"/>
            <a:ext cx="8788893" cy="48502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778113" y="3100628"/>
            <a:ext cx="548148" cy="547159"/>
          </a:xfrm>
          <a:prstGeom prst="ellipse">
            <a:avLst/>
          </a:prstGeom>
          <a:ln w="63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78113" y="3865192"/>
            <a:ext cx="548148" cy="547159"/>
          </a:xfrm>
          <a:prstGeom prst="ellipse">
            <a:avLst/>
          </a:prstGeom>
          <a:ln w="63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778113" y="4629756"/>
            <a:ext cx="548148" cy="547159"/>
          </a:xfrm>
          <a:prstGeom prst="ellipse">
            <a:avLst/>
          </a:prstGeom>
          <a:ln w="63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778113" y="5394320"/>
            <a:ext cx="548148" cy="547159"/>
          </a:xfrm>
          <a:prstGeom prst="ellipse">
            <a:avLst/>
          </a:prstGeom>
          <a:ln w="63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778113" y="6158885"/>
            <a:ext cx="548148" cy="547159"/>
          </a:xfrm>
          <a:prstGeom prst="ellipse">
            <a:avLst/>
          </a:prstGeom>
          <a:ln w="63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584435" y="3100388"/>
            <a:ext cx="3303587" cy="547159"/>
          </a:xfrm>
        </p:spPr>
        <p:txBody>
          <a:bodyPr anchor="ctr">
            <a:noAutofit/>
          </a:bodyPr>
          <a:lstStyle>
            <a:lvl1pPr marL="0" indent="0">
              <a:buNone/>
              <a:defRPr sz="1100" b="1"/>
            </a:lvl1pPr>
            <a:lvl2pPr marL="0" indent="0">
              <a:buNone/>
              <a:defRPr sz="105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584435" y="3865012"/>
            <a:ext cx="3303587" cy="547159"/>
          </a:xfrm>
        </p:spPr>
        <p:txBody>
          <a:bodyPr anchor="ctr">
            <a:noAutofit/>
          </a:bodyPr>
          <a:lstStyle>
            <a:lvl1pPr marL="0" indent="0">
              <a:buNone/>
              <a:defRPr sz="1100" b="1"/>
            </a:lvl1pPr>
            <a:lvl2pPr marL="0" indent="0">
              <a:buNone/>
              <a:defRPr sz="105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7584435" y="4629636"/>
            <a:ext cx="3303587" cy="547159"/>
          </a:xfrm>
        </p:spPr>
        <p:txBody>
          <a:bodyPr anchor="ctr">
            <a:noAutofit/>
          </a:bodyPr>
          <a:lstStyle>
            <a:lvl1pPr marL="0" indent="0">
              <a:buNone/>
              <a:defRPr sz="1100" b="1"/>
            </a:lvl1pPr>
            <a:lvl2pPr marL="0" indent="0">
              <a:buNone/>
              <a:defRPr sz="105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7584435" y="5394260"/>
            <a:ext cx="3303587" cy="547159"/>
          </a:xfrm>
        </p:spPr>
        <p:txBody>
          <a:bodyPr anchor="ctr">
            <a:noAutofit/>
          </a:bodyPr>
          <a:lstStyle>
            <a:lvl1pPr marL="0" indent="0">
              <a:buNone/>
              <a:defRPr sz="1100" b="1"/>
            </a:lvl1pPr>
            <a:lvl2pPr marL="0" indent="0">
              <a:buNone/>
              <a:defRPr sz="105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7584435" y="6158885"/>
            <a:ext cx="3303587" cy="547159"/>
          </a:xfrm>
        </p:spPr>
        <p:txBody>
          <a:bodyPr anchor="ctr">
            <a:noAutofit/>
          </a:bodyPr>
          <a:lstStyle>
            <a:lvl1pPr marL="0" indent="0">
              <a:buNone/>
              <a:defRPr sz="1100" b="1"/>
            </a:lvl1pPr>
            <a:lvl2pPr marL="0" indent="0">
              <a:buNone/>
              <a:defRPr sz="105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2935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D84429-AB89-0EDA-D1F8-0D532A76B889}"/>
              </a:ext>
            </a:extLst>
          </p:cNvPr>
          <p:cNvSpPr/>
          <p:nvPr/>
        </p:nvSpPr>
        <p:spPr>
          <a:xfrm>
            <a:off x="-81116" y="-79901"/>
            <a:ext cx="12331284" cy="4140311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5DC35AE3-FB7F-4227-5CAC-0E3812C5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-23813"/>
            <a:ext cx="91995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8D8837-A20F-5684-57DA-83461D23E279}"/>
              </a:ext>
            </a:extLst>
          </p:cNvPr>
          <p:cNvSpPr/>
          <p:nvPr/>
        </p:nvSpPr>
        <p:spPr>
          <a:xfrm>
            <a:off x="10947400" y="648970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7895859-7411-80DD-C2F4-A6BAD38F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5BA68F-7504-B7C7-B602-1E67EC8B82A3}"/>
              </a:ext>
            </a:extLst>
          </p:cNvPr>
          <p:cNvCxnSpPr>
            <a:cxnSpLocks/>
          </p:cNvCxnSpPr>
          <p:nvPr/>
        </p:nvCxnSpPr>
        <p:spPr>
          <a:xfrm>
            <a:off x="2350649" y="4123531"/>
            <a:ext cx="9841351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1BE79C68-EFBA-DC50-2D07-87BC7CFEB2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5091113"/>
            <a:ext cx="32273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836" y="876867"/>
            <a:ext cx="8788893" cy="1425393"/>
          </a:xfrm>
        </p:spPr>
        <p:txBody>
          <a:bodyPr anchor="b">
            <a:noAutofit/>
          </a:bodyPr>
          <a:lstStyle>
            <a:lvl1pPr algn="ctr">
              <a:def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836" y="2598362"/>
            <a:ext cx="8788893" cy="48502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C7F3D78-AC49-E8C4-8434-17631761CD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Printer Friend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01DC1912-9B46-7CA7-9FE7-01F9A1B4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72221" b="298"/>
          <a:stretch>
            <a:fillRect/>
          </a:stretch>
        </p:blipFill>
        <p:spPr bwMode="auto">
          <a:xfrm>
            <a:off x="1087438" y="0"/>
            <a:ext cx="103346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E15C7430-2155-A658-45DD-B691CF60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/>
          <a:stretch>
            <a:fillRect/>
          </a:stretch>
        </p:blipFill>
        <p:spPr bwMode="auto">
          <a:xfrm>
            <a:off x="0" y="-23813"/>
            <a:ext cx="918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9B4849-5DC4-E9E1-1D89-6BDEE3032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064BF10-A32F-7BC6-5A6C-2D7E6A8FC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2" y="4397292"/>
            <a:ext cx="3714798" cy="1114804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046C57-CF34-F14D-D7B5-30CA4FDD42D0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0AC869-3D3E-DE24-DDE5-479552FE64F0}"/>
              </a:ext>
            </a:extLst>
          </p:cNvPr>
          <p:cNvCxnSpPr>
            <a:cxnSpLocks/>
          </p:cNvCxnSpPr>
          <p:nvPr/>
        </p:nvCxnSpPr>
        <p:spPr>
          <a:xfrm>
            <a:off x="2485748" y="2855913"/>
            <a:ext cx="9706252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bg2">
                    <a:alpha val="0"/>
                  </a:schemeClr>
                </a:gs>
                <a:gs pos="9000">
                  <a:schemeClr val="bg2"/>
                </a:gs>
                <a:gs pos="4500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2997" y="357763"/>
            <a:ext cx="8788893" cy="142539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977" y="1803829"/>
            <a:ext cx="8788893" cy="4850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235F22-C624-F289-AC8F-3EA28580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F4E4559-569D-4BDC-B183-22EAA768659C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8D3DC88-6292-0B94-603F-43CDB2C9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8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3C35BCD-9AB9-5A47-CBB2-54548703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3AEBBF-C2F3-35E8-A638-3230B188D10C}"/>
              </a:ext>
            </a:extLst>
          </p:cNvPr>
          <p:cNvSpPr>
            <a:spLocks/>
          </p:cNvSpPr>
          <p:nvPr/>
        </p:nvSpPr>
        <p:spPr>
          <a:xfrm>
            <a:off x="-73742" y="-73742"/>
            <a:ext cx="12323910" cy="4806030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73147E93-D87C-1CEC-B4BE-B4DCCDD4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b="31244"/>
          <a:stretch>
            <a:fillRect/>
          </a:stretch>
        </p:blipFill>
        <p:spPr bwMode="auto">
          <a:xfrm>
            <a:off x="-14288" y="0"/>
            <a:ext cx="91995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96F79B-C5D6-2316-DEE9-7F429E01A254}"/>
              </a:ext>
            </a:extLst>
          </p:cNvPr>
          <p:cNvSpPr/>
          <p:nvPr/>
        </p:nvSpPr>
        <p:spPr>
          <a:xfrm>
            <a:off x="10820400" y="6477000"/>
            <a:ext cx="121443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D32305-8A79-49F2-3A2A-18333D822C5A}"/>
              </a:ext>
            </a:extLst>
          </p:cNvPr>
          <p:cNvCxnSpPr>
            <a:cxnSpLocks/>
          </p:cNvCxnSpPr>
          <p:nvPr/>
        </p:nvCxnSpPr>
        <p:spPr>
          <a:xfrm>
            <a:off x="2162175" y="466645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8F19C43-BF2D-05C9-D4D3-E6BCA24A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78F1D2-BBA8-56B3-01AB-04A5D1F9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5121275"/>
            <a:ext cx="43878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352800" y="748277"/>
            <a:ext cx="8613322" cy="1645697"/>
          </a:xfrm>
        </p:spPr>
        <p:txBody>
          <a:bodyPr anchor="b">
            <a:noAutofit/>
          </a:bodyPr>
          <a:lstStyle>
            <a:lvl1pPr algn="ctr">
              <a:def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361943" y="2819400"/>
            <a:ext cx="8613323" cy="1270367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477000" y="5181600"/>
            <a:ext cx="5105400" cy="3810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77000" y="5559283"/>
            <a:ext cx="5105400" cy="38100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206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Content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F5397-6A84-390B-DC62-0DB0561DE8F4}"/>
              </a:ext>
            </a:extLst>
          </p:cNvPr>
          <p:cNvSpPr/>
          <p:nvPr/>
        </p:nvSpPr>
        <p:spPr>
          <a:xfrm>
            <a:off x="-9144" y="-9144"/>
            <a:ext cx="12207240" cy="113385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1437911"/>
            <a:ext cx="11439888" cy="4634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C39A85-7BDC-D86B-6CAA-FB6124FC9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008A1238-2883-4FF3-AB29-1327D3A9E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9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Content - L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381BF7-BF2D-B4A3-0DFF-5D1AA89DD46F}"/>
              </a:ext>
            </a:extLst>
          </p:cNvPr>
          <p:cNvSpPr/>
          <p:nvPr userDrawn="1"/>
        </p:nvSpPr>
        <p:spPr>
          <a:xfrm>
            <a:off x="10977563" y="6492875"/>
            <a:ext cx="1214437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57F5591F-7B6E-35DA-408D-6907A8D45A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656388"/>
            <a:ext cx="4730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1DBC95-0DD3-D060-DC47-16F35E5857E3}"/>
              </a:ext>
            </a:extLst>
          </p:cNvPr>
          <p:cNvSpPr/>
          <p:nvPr userDrawn="1"/>
        </p:nvSpPr>
        <p:spPr>
          <a:xfrm>
            <a:off x="-9144" y="-9144"/>
            <a:ext cx="12207240" cy="113385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chemeClr val="accent3"/>
                </a:gs>
                <a:gs pos="56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1437911"/>
            <a:ext cx="11439888" cy="46348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1C31FE-CB31-FE98-F51A-119B7A57E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1163" y="6565900"/>
            <a:ext cx="381000" cy="215900"/>
          </a:xfrm>
        </p:spPr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BCA1DE1A-C76A-463A-8F55-82A9842C4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2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Content Vial background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group of bottles on a table&#10;&#10;Description automatically generated">
            <a:extLst>
              <a:ext uri="{FF2B5EF4-FFF2-40B4-BE49-F238E27FC236}">
                <a16:creationId xmlns:a16="http://schemas.microsoft.com/office/drawing/2014/main" id="{7C4039E5-F614-F5DD-CB6A-B07584EBA1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r="9116"/>
          <a:stretch>
            <a:fillRect/>
          </a:stretch>
        </p:blipFill>
        <p:spPr bwMode="auto">
          <a:xfrm>
            <a:off x="-100013" y="1117600"/>
            <a:ext cx="12392026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3F326C-56CE-47DC-8E2B-1CAE75750567}"/>
              </a:ext>
            </a:extLst>
          </p:cNvPr>
          <p:cNvSpPr/>
          <p:nvPr userDrawn="1"/>
        </p:nvSpPr>
        <p:spPr>
          <a:xfrm>
            <a:off x="-144463" y="1117600"/>
            <a:ext cx="12465051" cy="5722938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3000"/>
                </a:schemeClr>
              </a:gs>
              <a:gs pos="100000">
                <a:schemeClr val="bg2">
                  <a:lumMod val="60000"/>
                  <a:lumOff val="40000"/>
                  <a:alpha val="73000"/>
                </a:schemeClr>
              </a:gs>
              <a:gs pos="20000">
                <a:schemeClr val="bg2">
                  <a:alpha val="72000"/>
                </a:schemeClr>
              </a:gs>
              <a:gs pos="68000">
                <a:schemeClr val="bg2">
                  <a:alpha val="7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76CDB3A2-6123-62C7-F347-BC15DB0389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00" y="6656388"/>
            <a:ext cx="471488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261608-7AB4-93ED-6D2E-53DA77025DF9}"/>
              </a:ext>
            </a:extLst>
          </p:cNvPr>
          <p:cNvSpPr/>
          <p:nvPr userDrawn="1"/>
        </p:nvSpPr>
        <p:spPr>
          <a:xfrm>
            <a:off x="-9144" y="-9144"/>
            <a:ext cx="12207240" cy="113385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768" y="1864895"/>
            <a:ext cx="8722896" cy="4207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B1462D-4F48-70D6-E59C-FA3A00A85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E6931271-A33E-4EAC-AFF4-DB731A848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8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Sub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CE1DB3-2D48-F0B4-E772-B1F20D1D9472}"/>
              </a:ext>
            </a:extLst>
          </p:cNvPr>
          <p:cNvSpPr/>
          <p:nvPr/>
        </p:nvSpPr>
        <p:spPr>
          <a:xfrm>
            <a:off x="-9144" y="-9144"/>
            <a:ext cx="12207240" cy="180200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70" y="102016"/>
            <a:ext cx="11439888" cy="928390"/>
          </a:xfrm>
        </p:spPr>
        <p:txBody>
          <a:bodyPr lIns="0"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2272156"/>
            <a:ext cx="11439888" cy="380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6828" y="1032229"/>
            <a:ext cx="11441112" cy="49194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FCD5F4-4D71-DAA9-019F-2078C2F3AE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780013AC-E64B-43D1-8491-913D6EF37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76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677C07-ED24-C908-388C-30D99D9E5209}"/>
              </a:ext>
            </a:extLst>
          </p:cNvPr>
          <p:cNvSpPr/>
          <p:nvPr/>
        </p:nvSpPr>
        <p:spPr>
          <a:xfrm>
            <a:off x="-9144" y="-9144"/>
            <a:ext cx="4572000" cy="6876288"/>
          </a:xfrm>
          <a:prstGeom prst="rect">
            <a:avLst/>
          </a:prstGeom>
          <a:gradFill flip="none" rotWithShape="1">
            <a:gsLst>
              <a:gs pos="19000">
                <a:srgbClr val="1C446F"/>
              </a:gs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9" y="3665128"/>
            <a:ext cx="3652001" cy="208366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4860" y="859809"/>
            <a:ext cx="6535556" cy="5212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9144" y="-9144"/>
            <a:ext cx="4572000" cy="320201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7B8CEA-CD2F-89B6-611F-8AF80B32DE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812B78DF-51B1-478E-8452-7DC45945B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31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B55012-3B5E-BA1D-D1EF-97FD4096E4DE}"/>
              </a:ext>
            </a:extLst>
          </p:cNvPr>
          <p:cNvSpPr/>
          <p:nvPr/>
        </p:nvSpPr>
        <p:spPr>
          <a:xfrm>
            <a:off x="-9144" y="-9144"/>
            <a:ext cx="3143865" cy="687628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00" y="3045350"/>
            <a:ext cx="2364552" cy="270344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357809"/>
            <a:ext cx="8224000" cy="5899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793389-E6AB-E446-B54E-B124D0E10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4EFDE3D2-3FE6-4CEE-8240-02A16431A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79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0C2F8ECE-4091-0B62-4262-FC3A478F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11113"/>
            <a:ext cx="12684126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AA8408-6230-5745-9E4B-CF9B8AB7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656388"/>
            <a:ext cx="474662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83" y="962630"/>
            <a:ext cx="6682132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383" y="3842355"/>
            <a:ext cx="66821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B996B-B005-2699-7548-6789170D6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869E4D89-3B21-4F1C-B516-4EF81E275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1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2FF06D-12DE-51EB-D439-331807009FD7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04C95-9FA9-0342-0F57-5BF2406F3A3E}"/>
              </a:ext>
            </a:extLst>
          </p:cNvPr>
          <p:cNvSpPr/>
          <p:nvPr/>
        </p:nvSpPr>
        <p:spPr>
          <a:xfrm>
            <a:off x="-9144" y="-9144"/>
            <a:ext cx="12207240" cy="123423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7177"/>
            <a:ext cx="10515600" cy="461811"/>
          </a:xfrm>
        </p:spPr>
        <p:txBody>
          <a:bodyPr l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19" y="3352800"/>
            <a:ext cx="3185161" cy="267043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 sz="1400" b="1"/>
            </a:lvl1pPr>
            <a:lvl2pPr marL="511175" indent="-1698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buFont typeface="Wingdings" panose="05000000000000000000" pitchFamily="2" charset="2"/>
              <a:buChar char="§"/>
              <a:defRPr sz="1300"/>
            </a:lvl2pPr>
            <a:lvl3pPr marL="688975" indent="-115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3pPr>
            <a:lvl4pPr marL="914400" indent="-115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marL="1084263" indent="-115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01752" y="640162"/>
            <a:ext cx="10515600" cy="332307"/>
          </a:xfrm>
        </p:spPr>
        <p:txBody>
          <a:bodyPr lIns="0">
            <a:no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AEC5B-551F-50DF-8F1A-27F45395D7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639A9536-0771-414E-B7EE-349635080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60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 - White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AA4A6F-5F21-A4F4-3E87-9C4FB7F52C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91258317-1DF9-40CD-8FE9-66C034EDF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4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No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A37B8F-1498-30B4-A1C7-5A65733D7D4B}"/>
              </a:ext>
            </a:extLst>
          </p:cNvPr>
          <p:cNvSpPr/>
          <p:nvPr/>
        </p:nvSpPr>
        <p:spPr>
          <a:xfrm>
            <a:off x="-13960" y="-6981"/>
            <a:ext cx="12250168" cy="3951964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54D51B1C-0AF7-0EA4-5C0A-AA599676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0"/>
            <a:ext cx="919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9C7DC9-BC2F-06FF-DD56-46D39F7FA9D3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BEA963-2185-177B-4996-EAF3B58F0F3E}"/>
              </a:ext>
            </a:extLst>
          </p:cNvPr>
          <p:cNvCxnSpPr>
            <a:cxnSpLocks/>
          </p:cNvCxnSpPr>
          <p:nvPr/>
        </p:nvCxnSpPr>
        <p:spPr>
          <a:xfrm>
            <a:off x="2171700" y="3898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25F2A0C-640C-55E9-9C70-05AAB29C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9525"/>
            <a:ext cx="71247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CFD430-0D59-0713-758D-BCE6CDE31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781" y="4803002"/>
            <a:ext cx="4361276" cy="1308811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576072"/>
            <a:ext cx="8613322" cy="1645697"/>
          </a:xfrm>
        </p:spPr>
        <p:txBody>
          <a:bodyPr anchor="b">
            <a:noAutofit/>
          </a:bodyPr>
          <a:lstStyle>
            <a:lvl1pPr algn="ctr">
              <a:def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2221769"/>
            <a:ext cx="8613323" cy="1270367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2391C79-A4F4-E6D8-9CEE-1F355B61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463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6293BC2A-A857-46A5-8754-EB57AC07B6F1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D7BB29B-7669-068A-00AC-3EB0741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3213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51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 - White - L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42BB0A-EBE1-577A-54D5-7F0632AFD7DA}"/>
              </a:ext>
            </a:extLst>
          </p:cNvPr>
          <p:cNvSpPr/>
          <p:nvPr/>
        </p:nvSpPr>
        <p:spPr>
          <a:xfrm>
            <a:off x="10656888" y="6265863"/>
            <a:ext cx="1535112" cy="59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04373823-F64A-3665-1969-000EE4D427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656388"/>
            <a:ext cx="4730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DA391D-B6C4-2ED7-E4A2-07D93C897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1163" y="6565900"/>
            <a:ext cx="381000" cy="215900"/>
          </a:xfrm>
        </p:spPr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A657C9F3-8800-4C5E-970B-3CAC3ECBD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7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 - Dark - R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275CED-47B9-E212-6956-FAC18BDC9434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0">
                <a:srgbClr val="112F4D"/>
              </a:gs>
              <a:gs pos="43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7DB4FE-3DE1-94F7-3275-9C4C378B72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656388"/>
            <a:ext cx="474662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57" y="175577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AD42AF-AFCE-3713-E9F3-BB468E581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5C593E13-C558-4DA4-B79E-E6FE9101D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02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 - Dark - L,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735051-93D2-4379-3052-3A50032B12F5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18000">
                <a:srgbClr val="1A4069"/>
              </a:gs>
              <a:gs pos="0">
                <a:schemeClr val="accent5"/>
              </a:gs>
              <a:gs pos="6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ABE07D-19B1-F46E-E2B2-0336D826B0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656388"/>
            <a:ext cx="47466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5305" y="166021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D26790-F29D-534E-F2AC-85D3F8A1EE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1163" y="6565900"/>
            <a:ext cx="381000" cy="215900"/>
          </a:xfrm>
        </p:spPr>
        <p:txBody>
          <a:bodyPr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3AF86996-E241-4710-86A4-F03852F3D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38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1A68-19FC-B3C8-C149-FAD937015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1A2AB-ACB7-C371-5013-750B2F036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05555-EE3F-544B-BDAD-269A4AED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5F384-6FA1-0C3A-DDE7-EC558A01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166DD-00C4-35E7-E351-4CCB4792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27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7CEF-D72A-DD77-578B-903C4306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9E44-895C-62D5-EEAA-23627236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64672-7CD7-C30B-8960-6626A3C5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F6676-AC85-4D3E-8C3F-8EAE7D0A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A9395-EB95-16DA-E899-93A050D5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89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E1DC-BFB6-AEF7-B3BF-363650E5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AF11F-CDF9-099F-F4BC-641C0E6EF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CF0F4-B20C-E1C4-8DAA-08A4783B4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E2D2B-6252-EED7-D81B-612A573E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E37B7-E9AC-A105-52B4-5AB0C413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5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1904-AA40-5047-362A-7F750181D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E198-A217-EF1E-4D8D-384ABD28F3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86F3A-AF55-8FA4-3D83-1A3F89CF5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ED72C-BB99-5BDC-43DF-7B510F4DC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BEA46-D371-BE4F-7EE3-DB72248DC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F49C7-7E6A-DA95-D29B-EA7B7893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11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F1588-81E1-3C0F-1013-B59D1A1B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9DB39-C2F4-7DC2-999A-1FC3209C7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F9370-A7CD-0E91-229F-F8DF65E92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1A842-3388-2DF0-F0B4-511ACE3DC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DBBD9-2451-9DC0-675D-DCF3B92C1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BA0B8-C433-50FB-FE4B-42128484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AD9B1-FC34-7534-4CDE-6BB4DC96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4023C-4F25-4F60-13E3-F6C53790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62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CD5F-1657-2BA5-067A-5C6E5EB3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08EFF-E022-0B73-6CFD-72D525E9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65746-F813-FA44-6B69-443C45F2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AC073-9919-9ACE-DD75-A84F7656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39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CA7B3-C255-3D5E-2CE0-C9F37110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7CB95-374B-6D57-B73D-D73DF1CCC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C8065-CDF1-2D5A-B58B-6E4B3D73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8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Conf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BA0B5AF-C010-9FA8-0675-6218B02D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1119F8-E61A-18B7-BAF1-87BC4A1AFC85}"/>
              </a:ext>
            </a:extLst>
          </p:cNvPr>
          <p:cNvSpPr>
            <a:spLocks/>
          </p:cNvSpPr>
          <p:nvPr/>
        </p:nvSpPr>
        <p:spPr>
          <a:xfrm>
            <a:off x="-13960" y="-17413"/>
            <a:ext cx="12250168" cy="473228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8D799233-288B-FCDE-2FC0-03F7A8C5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b="31244"/>
          <a:stretch>
            <a:fillRect/>
          </a:stretch>
        </p:blipFill>
        <p:spPr bwMode="auto">
          <a:xfrm>
            <a:off x="-14288" y="0"/>
            <a:ext cx="91995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E43272-0930-13E8-C610-ED4E346DE4DD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C12AD1-C176-0269-E26C-FD8C6820525D}"/>
              </a:ext>
            </a:extLst>
          </p:cNvPr>
          <p:cNvCxnSpPr>
            <a:cxnSpLocks/>
          </p:cNvCxnSpPr>
          <p:nvPr/>
        </p:nvCxnSpPr>
        <p:spPr>
          <a:xfrm>
            <a:off x="2162175" y="4660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4F327E1-DE84-6D55-C2D8-5CFB5D06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A1E2FE8-F390-A369-295E-902999B26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53" y="5223528"/>
            <a:ext cx="4179325" cy="1254207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287595"/>
            <a:ext cx="8613322" cy="2551467"/>
          </a:xfrm>
        </p:spPr>
        <p:txBody>
          <a:bodyPr>
            <a:noAutofit/>
          </a:bodyPr>
          <a:lstStyle>
            <a:lvl1pPr algn="l">
              <a:lnSpc>
                <a:spcPts val="4700"/>
              </a:lnSpc>
              <a:def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828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0631-E780-F6F7-0F4C-4117ADE9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B2245-7F21-8B9D-00D4-B025D054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91C02-BDC2-1B20-3453-4FE2A3E20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B5295-6630-09DF-6567-48453002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9402C-C8F9-4211-E09F-CA1D1BE2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2AB02-412F-60CC-AF4D-2B4BCCE4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81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05EF-B16B-05A0-793F-115A16C5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9F3DF-9DF6-E182-35A4-6E2EA00F2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8D7D6-BE31-5760-3402-CF43AFAB7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C66ED-8257-764A-E41B-37EE2FE0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E0153-EBD1-73C0-2038-5696C92C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3142B-7F9A-EB01-BBD6-8A7639DC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55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4B88-F39D-BF1A-B481-42B735DC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7D686-2A3B-1532-00E0-80B3373C7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553A6-6F62-8B38-8721-6FE69E25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65F5D-703B-3395-4B9B-D5D01B6B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3643-32B1-8650-69AF-97C642C3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7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9B6DE0-0026-EC7B-1FFD-3B315BE18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C4B70-5D20-12DA-FB3B-A188CCA6D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85301-65B2-2891-C5B7-F495E0D3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B286-C108-FCC7-AA20-5EE9FD57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7EF6F-00CD-9488-DEA3-8415DB21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2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CC126-296D-35E7-4145-25B62C1AF15A}"/>
              </a:ext>
            </a:extLst>
          </p:cNvPr>
          <p:cNvSpPr/>
          <p:nvPr/>
        </p:nvSpPr>
        <p:spPr>
          <a:xfrm>
            <a:off x="-13960" y="-6981"/>
            <a:ext cx="12250168" cy="315893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C81A1A34-8F05-5292-CFF9-4C0E333F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-23813"/>
            <a:ext cx="91995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4D769B-7B64-CE2C-B8BD-E3BB10A6D7C5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E52F2F0-1984-E539-58BB-2795BB3E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50D5422-5E41-BBD2-4BA4-2228A0BBF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70"/>
          <a:stretch/>
        </p:blipFill>
        <p:spPr>
          <a:xfrm>
            <a:off x="938252" y="4397292"/>
            <a:ext cx="3714798" cy="808566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AC969-2C06-411C-112A-2F5775139FD8}"/>
              </a:ext>
            </a:extLst>
          </p:cNvPr>
          <p:cNvCxnSpPr>
            <a:cxnSpLocks/>
          </p:cNvCxnSpPr>
          <p:nvPr/>
        </p:nvCxnSpPr>
        <p:spPr>
          <a:xfrm>
            <a:off x="2394857" y="3093244"/>
            <a:ext cx="9841351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4" y="576072"/>
            <a:ext cx="8788893" cy="1425393"/>
          </a:xfrm>
        </p:spPr>
        <p:txBody>
          <a:bodyPr anchor="b">
            <a:noAutofit/>
          </a:bodyPr>
          <a:lstStyle>
            <a:lvl1pPr algn="ctr">
              <a:defRPr lang="en-US" sz="5400" b="0" i="0" kern="1200" dirty="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1940703"/>
            <a:ext cx="8788893" cy="4850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7A3D854-BB13-A4EC-8CEC-31AF2298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0D2EEA4A-CAE0-40D8-B2B7-D2535DC2FA0B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C401C87-C7E9-EB20-AC8A-1AAC88C1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90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Printer Friend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E4A9AC36-04BC-9CA1-F495-D4E2465E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72221" b="298"/>
          <a:stretch>
            <a:fillRect/>
          </a:stretch>
        </p:blipFill>
        <p:spPr bwMode="auto">
          <a:xfrm>
            <a:off x="1087438" y="0"/>
            <a:ext cx="103346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99B24362-E137-F254-5414-5FE3A37A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/>
          <a:stretch>
            <a:fillRect/>
          </a:stretch>
        </p:blipFill>
        <p:spPr bwMode="auto">
          <a:xfrm>
            <a:off x="0" y="-23813"/>
            <a:ext cx="918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EBABE5-D1AE-9516-AF6B-5A508D53E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0E74D1-FEA2-BD86-BAB7-6FE1A740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2" y="4397292"/>
            <a:ext cx="3714798" cy="1114804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6A43DF-31C4-C63C-A695-E849F1FE48AD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FF9824-50F9-6714-E07D-6FFC753DC20C}"/>
              </a:ext>
            </a:extLst>
          </p:cNvPr>
          <p:cNvCxnSpPr>
            <a:cxnSpLocks/>
          </p:cNvCxnSpPr>
          <p:nvPr/>
        </p:nvCxnSpPr>
        <p:spPr>
          <a:xfrm>
            <a:off x="2485748" y="2855913"/>
            <a:ext cx="9706252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bg2">
                    <a:alpha val="0"/>
                  </a:schemeClr>
                </a:gs>
                <a:gs pos="9000">
                  <a:schemeClr val="bg2"/>
                </a:gs>
                <a:gs pos="4500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2997" y="357763"/>
            <a:ext cx="8788893" cy="142539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977" y="1803829"/>
            <a:ext cx="8788893" cy="4850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126A4D0-6E85-3148-EBF7-15F513C8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012421C-5926-4074-92EB-838C52C8D694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E199328-98B9-A9D2-7E82-01B53434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15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No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12BD2F-96A3-C204-4A62-E40730DE871B}"/>
              </a:ext>
            </a:extLst>
          </p:cNvPr>
          <p:cNvSpPr/>
          <p:nvPr/>
        </p:nvSpPr>
        <p:spPr>
          <a:xfrm>
            <a:off x="-13960" y="-6981"/>
            <a:ext cx="12250168" cy="3951964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883867B9-8330-AC8F-14FD-E4A8F2CF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0"/>
            <a:ext cx="919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ABDFB1-C936-2936-8BAA-6AC66ADE4670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7D0FD6-2E26-EBC6-3774-3C5757DBC5C5}"/>
              </a:ext>
            </a:extLst>
          </p:cNvPr>
          <p:cNvCxnSpPr>
            <a:cxnSpLocks/>
          </p:cNvCxnSpPr>
          <p:nvPr/>
        </p:nvCxnSpPr>
        <p:spPr>
          <a:xfrm>
            <a:off x="2171700" y="3898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B9D32BB-40CF-5530-06A8-2E8E3BF2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9525"/>
            <a:ext cx="71247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9BD382B-77A8-797E-7542-A071373E5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781" y="4803002"/>
            <a:ext cx="4361276" cy="1308811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576072"/>
            <a:ext cx="8613322" cy="1645697"/>
          </a:xfrm>
        </p:spPr>
        <p:txBody>
          <a:bodyPr anchor="b">
            <a:noAutofit/>
          </a:bodyPr>
          <a:lstStyle>
            <a:lvl1pPr algn="ctr">
              <a:defRPr lang="en-US" sz="5400" b="0" i="0" kern="1200" dirty="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2221769"/>
            <a:ext cx="8613323" cy="1270367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DBF73F0-B3CC-A049-EC0B-5C6CA6C3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463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5128CAEC-90A8-4237-93BC-BC1BAEFD6F53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18F497-B2C5-FEED-AD10-FEE5182C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3213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Conf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657CE7A-88C6-6552-0AB9-56882E78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E98F9-52E0-C79E-8ABE-349439369E7B}"/>
              </a:ext>
            </a:extLst>
          </p:cNvPr>
          <p:cNvSpPr>
            <a:spLocks/>
          </p:cNvSpPr>
          <p:nvPr/>
        </p:nvSpPr>
        <p:spPr>
          <a:xfrm>
            <a:off x="-13960" y="-17413"/>
            <a:ext cx="12250168" cy="473228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BACEC19F-39F7-B055-77D6-77645495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b="31244"/>
          <a:stretch>
            <a:fillRect/>
          </a:stretch>
        </p:blipFill>
        <p:spPr bwMode="auto">
          <a:xfrm>
            <a:off x="-14288" y="0"/>
            <a:ext cx="91995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536F45-A486-D6D1-E671-20D5E260797F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6BF939-584E-CC36-0FB6-0CFD62485C64}"/>
              </a:ext>
            </a:extLst>
          </p:cNvPr>
          <p:cNvCxnSpPr>
            <a:cxnSpLocks/>
          </p:cNvCxnSpPr>
          <p:nvPr/>
        </p:nvCxnSpPr>
        <p:spPr>
          <a:xfrm>
            <a:off x="2162175" y="4660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FEAEE77-36BB-F7B6-2824-51B206D29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9B1407-2B0C-2A5C-8489-A5495D9C7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89"/>
          <a:stretch/>
        </p:blipFill>
        <p:spPr>
          <a:xfrm>
            <a:off x="886153" y="5223529"/>
            <a:ext cx="4179325" cy="939528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287595"/>
            <a:ext cx="8613322" cy="2551467"/>
          </a:xfrm>
        </p:spPr>
        <p:txBody>
          <a:bodyPr>
            <a:noAutofit/>
          </a:bodyPr>
          <a:lstStyle>
            <a:lvl1pPr algn="l">
              <a:lnSpc>
                <a:spcPts val="4700"/>
              </a:lnSpc>
              <a:defRPr lang="en-US" sz="4400" b="0" i="0" kern="1200" dirty="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962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5A2BDB-BF32-39EC-A04F-47AE151F38F7}"/>
              </a:ext>
            </a:extLst>
          </p:cNvPr>
          <p:cNvSpPr/>
          <p:nvPr/>
        </p:nvSpPr>
        <p:spPr>
          <a:xfrm>
            <a:off x="-13960" y="-6980"/>
            <a:ext cx="12250168" cy="112380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1437911"/>
            <a:ext cx="11439888" cy="4634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EAF311-1A97-EE42-CDBD-E6F7771119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2155358-31CB-4C51-81A0-0D22604BE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46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D08388-596A-9C89-13E0-9F4CB7CF1A3E}"/>
              </a:ext>
            </a:extLst>
          </p:cNvPr>
          <p:cNvSpPr/>
          <p:nvPr/>
        </p:nvSpPr>
        <p:spPr>
          <a:xfrm>
            <a:off x="-13960" y="-6980"/>
            <a:ext cx="12250168" cy="180200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70" y="102016"/>
            <a:ext cx="11439888" cy="101958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2003304"/>
            <a:ext cx="11439888" cy="4069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6828" y="1141413"/>
            <a:ext cx="11441112" cy="491943"/>
          </a:xfr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85060D-5A12-6869-425A-F76B58C604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B758474-6C76-4C69-BC6E-0028FFACE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0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Conf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400D15B-5CC1-1C52-4731-B66E9C85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367D8D-E47B-A064-75BE-A6E380C8E525}"/>
              </a:ext>
            </a:extLst>
          </p:cNvPr>
          <p:cNvSpPr>
            <a:spLocks/>
          </p:cNvSpPr>
          <p:nvPr/>
        </p:nvSpPr>
        <p:spPr>
          <a:xfrm>
            <a:off x="-13960" y="-17413"/>
            <a:ext cx="12250168" cy="473228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EB90CF99-63AB-B4ED-FC56-FCE82209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b="31244"/>
          <a:stretch>
            <a:fillRect/>
          </a:stretch>
        </p:blipFill>
        <p:spPr bwMode="auto">
          <a:xfrm>
            <a:off x="-14288" y="0"/>
            <a:ext cx="91995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B822C9-02B3-1022-AE12-B34C3E3B570C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28F84A-2358-ADA0-7D25-0A79ACCD3291}"/>
              </a:ext>
            </a:extLst>
          </p:cNvPr>
          <p:cNvCxnSpPr>
            <a:cxnSpLocks/>
          </p:cNvCxnSpPr>
          <p:nvPr/>
        </p:nvCxnSpPr>
        <p:spPr>
          <a:xfrm>
            <a:off x="2162175" y="4660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4FA07DD-B669-22A3-A47D-B4AA0D6F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ADD93E8-1261-9E58-9F0F-A1F1735F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53" y="5223528"/>
            <a:ext cx="4179325" cy="1254207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287595"/>
            <a:ext cx="8613322" cy="2551467"/>
          </a:xfrm>
        </p:spPr>
        <p:txBody>
          <a:bodyPr>
            <a:noAutofit/>
          </a:bodyPr>
          <a:lstStyle>
            <a:lvl1pPr algn="l">
              <a:lnSpc>
                <a:spcPts val="4700"/>
              </a:lnSpc>
              <a:def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BA8F5E-EC7B-C5F4-A14E-CC13ADEEF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4550364-DF7C-41D9-838D-6B539C4C1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63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3CC198-B9F7-1192-0C64-2E0395371219}"/>
              </a:ext>
            </a:extLst>
          </p:cNvPr>
          <p:cNvSpPr/>
          <p:nvPr/>
        </p:nvSpPr>
        <p:spPr>
          <a:xfrm>
            <a:off x="-13959" y="-6980"/>
            <a:ext cx="4490544" cy="6914217"/>
          </a:xfrm>
          <a:prstGeom prst="rect">
            <a:avLst/>
          </a:prstGeom>
          <a:gradFill flip="none" rotWithShape="1">
            <a:gsLst>
              <a:gs pos="19000">
                <a:srgbClr val="1C446F"/>
              </a:gs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9" y="3665128"/>
            <a:ext cx="3652001" cy="208366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431" y="333955"/>
            <a:ext cx="6949985" cy="5738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3959" y="-6980"/>
            <a:ext cx="4490544" cy="28781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D014F7-6EA3-3DF4-90D3-A403BBE153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2496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83FD4F0-551A-4DC8-BD55-1DFEE7C2D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99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98EB42-B334-DACA-9755-AAF6623691DC}"/>
              </a:ext>
            </a:extLst>
          </p:cNvPr>
          <p:cNvSpPr/>
          <p:nvPr/>
        </p:nvSpPr>
        <p:spPr>
          <a:xfrm>
            <a:off x="-13959" y="-6980"/>
            <a:ext cx="3472776" cy="693256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00" y="3045350"/>
            <a:ext cx="2364552" cy="27034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17" y="357809"/>
            <a:ext cx="8346583" cy="5899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5C1DE0-BEA2-2EB0-3F79-C5E2A356C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7025" y="6364288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C5BB2C8-265B-4828-8E8C-9EB3DCF8C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CFD3A445-0AE2-28D3-861E-0FFDEAD9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11113"/>
            <a:ext cx="12684126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F7C1DD-C232-192E-FB50-2E572962A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80175"/>
            <a:ext cx="573088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DA1ED3-AC78-CBEF-417C-DC6771C65BA7}"/>
              </a:ext>
            </a:extLst>
          </p:cNvPr>
          <p:cNvCxnSpPr>
            <a:cxnSpLocks/>
          </p:cNvCxnSpPr>
          <p:nvPr/>
        </p:nvCxnSpPr>
        <p:spPr>
          <a:xfrm>
            <a:off x="11558588" y="6446838"/>
            <a:ext cx="0" cy="1841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83" y="962630"/>
            <a:ext cx="668213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383" y="3842355"/>
            <a:ext cx="66821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44BA19-DC76-1C40-096C-D52DE285AB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80513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DEA15-BBF4-4C0E-B36B-48463ABC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0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4D7E45-BA3D-CC40-D18F-FD29C199B5C1}"/>
              </a:ext>
            </a:extLst>
          </p:cNvPr>
          <p:cNvSpPr/>
          <p:nvPr/>
        </p:nvSpPr>
        <p:spPr>
          <a:xfrm>
            <a:off x="-13960" y="-6980"/>
            <a:ext cx="12250168" cy="116787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7177"/>
            <a:ext cx="10515600" cy="461811"/>
          </a:xfrm>
        </p:spPr>
        <p:txBody>
          <a:bodyPr l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3570136"/>
            <a:ext cx="3185161" cy="267043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 sz="1400" b="1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buFont typeface="Wingdings" panose="05000000000000000000" pitchFamily="2" charset="2"/>
              <a:buChar char="§"/>
              <a:defRPr sz="13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32" y="1395047"/>
            <a:ext cx="7624639" cy="4842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01752" y="640162"/>
            <a:ext cx="10515600" cy="332307"/>
          </a:xfrm>
        </p:spPr>
        <p:txBody>
          <a:bodyPr lIns="0">
            <a:no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CB6E045-BD18-0BC7-5F4E-63BC47BAD1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FBD1B-327C-49DE-9302-FFAE74A94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2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C658D46-05D1-5A6D-B8E3-A5B9B9AD79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D337-0EB7-4BE6-825B-2E966582A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9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CD201F-9E49-F2B8-8D5C-374651D286F0}"/>
              </a:ext>
            </a:extLst>
          </p:cNvPr>
          <p:cNvSpPr/>
          <p:nvPr/>
        </p:nvSpPr>
        <p:spPr>
          <a:xfrm>
            <a:off x="10656888" y="6265863"/>
            <a:ext cx="1535112" cy="59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BA1E2840-4028-8A42-4E61-E5592CC8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481763"/>
            <a:ext cx="573088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BEE19-3D16-7F32-1E5E-1E612AF5C48E}"/>
              </a:ext>
            </a:extLst>
          </p:cNvPr>
          <p:cNvCxnSpPr>
            <a:cxnSpLocks/>
          </p:cNvCxnSpPr>
          <p:nvPr/>
        </p:nvCxnSpPr>
        <p:spPr>
          <a:xfrm>
            <a:off x="968375" y="6450013"/>
            <a:ext cx="0" cy="1825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E796D64-3D28-DF5E-2F5A-846BEDAAD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900" y="6354763"/>
            <a:ext cx="11017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70A7-2E9F-43DD-BAF2-A16C08170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2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0BFF87-9692-0B24-4C9D-3EB98ADEB02C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0">
                <a:srgbClr val="112F4D"/>
              </a:gs>
              <a:gs pos="43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DFC091-9E0B-6127-50A1-E3FE0988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6486525"/>
            <a:ext cx="573088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845A0-1195-B08B-BB99-EAC9ED1C2945}"/>
              </a:ext>
            </a:extLst>
          </p:cNvPr>
          <p:cNvCxnSpPr>
            <a:cxnSpLocks/>
          </p:cNvCxnSpPr>
          <p:nvPr/>
        </p:nvCxnSpPr>
        <p:spPr>
          <a:xfrm>
            <a:off x="11609388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5" y="64964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056A0C1-8705-2BB5-B11E-19187DEA9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1F967-6F39-4587-9679-7926F9CEB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80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D2786F-2CA4-5B54-0F40-E583DA5CA6C3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18000">
                <a:srgbClr val="1A4069"/>
              </a:gs>
              <a:gs pos="0">
                <a:schemeClr val="accent5"/>
              </a:gs>
              <a:gs pos="6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F6D733-CD88-D71A-D11F-B4A42089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486525"/>
            <a:ext cx="5746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E780F9-DEA0-0601-3E0F-200004B491C2}"/>
              </a:ext>
            </a:extLst>
          </p:cNvPr>
          <p:cNvCxnSpPr>
            <a:cxnSpLocks/>
          </p:cNvCxnSpPr>
          <p:nvPr/>
        </p:nvCxnSpPr>
        <p:spPr>
          <a:xfrm>
            <a:off x="950913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5809" y="136525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88393-D587-993F-FD69-03ACFE797D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228600" y="6364288"/>
            <a:ext cx="15351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77044-B55B-4B56-985D-E57D690A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9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97F268-052E-0879-2AD2-32D309CA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070C49-EA8D-4B41-875F-B82278BA5A2D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0891E-DA68-360D-08C3-C8C82FF3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4EC1C-7020-735B-29D2-72D6A175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D01C2-CDD0-429A-B67C-A8CF27179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61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232865F8-4DFA-988C-0669-965355FD43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232865F8-4DFA-988C-0669-965355FD43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056B43-24B9-9669-883D-31EDB7A54E44}"/>
              </a:ext>
            </a:extLst>
          </p:cNvPr>
          <p:cNvCxnSpPr/>
          <p:nvPr/>
        </p:nvCxnSpPr>
        <p:spPr>
          <a:xfrm>
            <a:off x="661988" y="604838"/>
            <a:ext cx="10947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>
            <a:extLst>
              <a:ext uri="{FF2B5EF4-FFF2-40B4-BE49-F238E27FC236}">
                <a16:creationId xmlns:a16="http://schemas.microsoft.com/office/drawing/2014/main" id="{E8288403-72FC-E13F-AECD-A3F06BC6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5" b="28046"/>
          <a:stretch>
            <a:fillRect/>
          </a:stretch>
        </p:blipFill>
        <p:spPr bwMode="auto">
          <a:xfrm>
            <a:off x="4763" y="6405563"/>
            <a:ext cx="16573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19277" y="151034"/>
            <a:ext cx="10963124" cy="423863"/>
          </a:xfrm>
        </p:spPr>
        <p:txBody>
          <a:bodyPr/>
          <a:lstStyle>
            <a:lvl1pPr marL="0" indent="0" algn="l">
              <a:buNone/>
              <a:defRPr sz="2000" b="1">
                <a:solidFill>
                  <a:srgbClr val="1F497D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620184" y="683322"/>
            <a:ext cx="10962216" cy="344488"/>
          </a:xfr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0184" y="1211930"/>
            <a:ext cx="10962216" cy="4611353"/>
          </a:xfrm>
        </p:spPr>
        <p:txBody>
          <a:bodyPr/>
          <a:lstStyle>
            <a:lvl1pPr marL="233363" indent="-233363">
              <a:buClr>
                <a:srgbClr val="1F497D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36538">
              <a:buClr>
                <a:srgbClr val="1F497D"/>
              </a:buClr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1363" indent="-228600">
              <a:buClr>
                <a:srgbClr val="1F497D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19277" y="6252714"/>
            <a:ext cx="10963123" cy="240911"/>
          </a:xfrm>
        </p:spPr>
        <p:txBody>
          <a:bodyPr anchor="b"/>
          <a:lstStyle>
            <a:lvl1pPr marL="0" indent="0">
              <a:buNone/>
              <a:defRPr sz="7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10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CE8FF9-9CC5-40ED-37BD-683AF47C4D9B}"/>
              </a:ext>
            </a:extLst>
          </p:cNvPr>
          <p:cNvSpPr/>
          <p:nvPr/>
        </p:nvSpPr>
        <p:spPr>
          <a:xfrm>
            <a:off x="-13960" y="-6980"/>
            <a:ext cx="12250168" cy="112380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1437911"/>
            <a:ext cx="11439888" cy="4634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4C35AC-87F1-0952-9127-054BA1C32C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FC7FE5F-B846-446C-92A6-6D62E3650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6FF85-1E9D-E3D8-5239-7ADF725CDE0D}"/>
              </a:ext>
            </a:extLst>
          </p:cNvPr>
          <p:cNvSpPr/>
          <p:nvPr/>
        </p:nvSpPr>
        <p:spPr>
          <a:xfrm>
            <a:off x="-13960" y="-6981"/>
            <a:ext cx="12250168" cy="2912409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07C09CE2-CAAD-F997-B70F-F4DAF372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-23813"/>
            <a:ext cx="91995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492473-9B9D-F653-2BC6-5018AE4531C3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2E2E3E3-7F92-53E1-26CB-A506DA775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070CDC-7F1C-761B-15CA-FCEA6B51BFB3}"/>
              </a:ext>
            </a:extLst>
          </p:cNvPr>
          <p:cNvCxnSpPr>
            <a:cxnSpLocks/>
          </p:cNvCxnSpPr>
          <p:nvPr userDrawn="1"/>
        </p:nvCxnSpPr>
        <p:spPr>
          <a:xfrm>
            <a:off x="2394857" y="2855913"/>
            <a:ext cx="9841351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DE5E3A9-BFBE-B328-BEDB-B72C9665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52" y="4397292"/>
            <a:ext cx="3714798" cy="1114804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4" y="576072"/>
            <a:ext cx="8788893" cy="1425393"/>
          </a:xfrm>
        </p:spPr>
        <p:txBody>
          <a:bodyPr anchor="b">
            <a:noAutofit/>
          </a:bodyPr>
          <a:lstStyle>
            <a:lvl1pPr algn="ctr">
              <a:def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1940703"/>
            <a:ext cx="8788893" cy="4850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0D28F1B-C120-C63F-CE72-6F304A0B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C18E90-771C-66B1-BF94-18989046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0836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Printer Friend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CA7B3D36-7A51-6A7D-3D8E-254E298A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72221" b="298"/>
          <a:stretch>
            <a:fillRect/>
          </a:stretch>
        </p:blipFill>
        <p:spPr bwMode="auto">
          <a:xfrm>
            <a:off x="1087438" y="0"/>
            <a:ext cx="103346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40C84802-D2FB-C851-F271-083F0351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/>
          <a:stretch>
            <a:fillRect/>
          </a:stretch>
        </p:blipFill>
        <p:spPr bwMode="auto">
          <a:xfrm>
            <a:off x="0" y="-23813"/>
            <a:ext cx="918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62C9F9-31E7-626A-1C32-ED3AD4BB4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C4B9D85-3B29-5FE1-00DA-44495E3DF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2" y="4397292"/>
            <a:ext cx="3714798" cy="1114804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D8C6A8-5D47-DBC2-2CCC-6E7627F579E3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41CB80-7CDE-E582-BBF7-C7C37FB5DA27}"/>
              </a:ext>
            </a:extLst>
          </p:cNvPr>
          <p:cNvCxnSpPr>
            <a:cxnSpLocks/>
          </p:cNvCxnSpPr>
          <p:nvPr/>
        </p:nvCxnSpPr>
        <p:spPr>
          <a:xfrm>
            <a:off x="2485748" y="2855913"/>
            <a:ext cx="9706252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bg2">
                    <a:alpha val="0"/>
                  </a:schemeClr>
                </a:gs>
                <a:gs pos="9000">
                  <a:schemeClr val="bg2"/>
                </a:gs>
                <a:gs pos="4500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052CC8D7-4D93-78D7-7060-16C6B0916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72221" b="298"/>
          <a:stretch>
            <a:fillRect/>
          </a:stretch>
        </p:blipFill>
        <p:spPr bwMode="auto">
          <a:xfrm>
            <a:off x="1087438" y="0"/>
            <a:ext cx="103346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65EDBA5-C66F-A4AD-4C70-8DC69ABD38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23813"/>
            <a:ext cx="71247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F4B841-7165-FD1B-33AC-BC49D6FD08E8}"/>
              </a:ext>
            </a:extLst>
          </p:cNvPr>
          <p:cNvCxnSpPr>
            <a:cxnSpLocks/>
          </p:cNvCxnSpPr>
          <p:nvPr userDrawn="1"/>
        </p:nvCxnSpPr>
        <p:spPr>
          <a:xfrm>
            <a:off x="2485748" y="2855913"/>
            <a:ext cx="9706252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bg2">
                    <a:alpha val="0"/>
                  </a:schemeClr>
                </a:gs>
                <a:gs pos="9000">
                  <a:schemeClr val="bg2"/>
                </a:gs>
                <a:gs pos="45000">
                  <a:schemeClr val="accent3"/>
                </a:gs>
                <a:gs pos="100000">
                  <a:schemeClr val="accent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2997" y="357763"/>
            <a:ext cx="8788893" cy="142539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977" y="1803829"/>
            <a:ext cx="8788893" cy="4850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CAD9745-FE56-9A96-6916-B13B47F7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1AB5B1A-198E-17FB-1C85-350F2212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41263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No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1AAD0A-7E9B-CB71-9B48-575619A9D4C3}"/>
              </a:ext>
            </a:extLst>
          </p:cNvPr>
          <p:cNvSpPr/>
          <p:nvPr/>
        </p:nvSpPr>
        <p:spPr>
          <a:xfrm>
            <a:off x="-13960" y="-6981"/>
            <a:ext cx="12250168" cy="3951964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93DAF6A0-0A3F-583D-1C6A-1B7D43A3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/>
          <a:stretch>
            <a:fillRect/>
          </a:stretch>
        </p:blipFill>
        <p:spPr bwMode="auto">
          <a:xfrm>
            <a:off x="-14288" y="0"/>
            <a:ext cx="919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B4A22E-64C1-286F-F20F-087A82920C25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C3FC93-34C8-DD83-29BA-85D0C2FCD8C9}"/>
              </a:ext>
            </a:extLst>
          </p:cNvPr>
          <p:cNvCxnSpPr>
            <a:cxnSpLocks/>
          </p:cNvCxnSpPr>
          <p:nvPr/>
        </p:nvCxnSpPr>
        <p:spPr>
          <a:xfrm>
            <a:off x="2171700" y="3898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3C8F44A-F200-FF67-2046-3ABA63DC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9525"/>
            <a:ext cx="71247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47EB0AA-9BA7-D3EE-A0E6-88FA93359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781" y="4803002"/>
            <a:ext cx="4361276" cy="1308811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7B7B84-0ABB-AB14-E29C-2BBD4D68045C}"/>
              </a:ext>
            </a:extLst>
          </p:cNvPr>
          <p:cNvSpPr/>
          <p:nvPr userDrawn="1"/>
        </p:nvSpPr>
        <p:spPr>
          <a:xfrm>
            <a:off x="-13960" y="-6981"/>
            <a:ext cx="12250168" cy="3951964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E99D6-964B-EF43-50DB-B307ACD5BA5A}"/>
              </a:ext>
            </a:extLst>
          </p:cNvPr>
          <p:cNvCxnSpPr>
            <a:cxnSpLocks/>
          </p:cNvCxnSpPr>
          <p:nvPr userDrawn="1"/>
        </p:nvCxnSpPr>
        <p:spPr>
          <a:xfrm>
            <a:off x="2171700" y="3898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B1F8AF4-5E98-87FE-1556-18CB72D6A2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22723"/>
          <a:stretch>
            <a:fillRect/>
          </a:stretch>
        </p:blipFill>
        <p:spPr bwMode="auto">
          <a:xfrm>
            <a:off x="-358775" y="-9525"/>
            <a:ext cx="71247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576072"/>
            <a:ext cx="8613322" cy="1645697"/>
          </a:xfrm>
        </p:spPr>
        <p:txBody>
          <a:bodyPr anchor="b">
            <a:noAutofit/>
          </a:bodyPr>
          <a:lstStyle>
            <a:lvl1pPr algn="ctr">
              <a:def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408" y="2221769"/>
            <a:ext cx="8613323" cy="1270367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EACCAAA-643A-884C-73F0-3C513520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463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373BAE8-7E75-9646-67FD-86DEEF7E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3213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3547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Conf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9C0B54-E3AA-F313-2255-90F31EBC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F5606D-0EF7-853C-CA6A-BC2943201E8F}"/>
              </a:ext>
            </a:extLst>
          </p:cNvPr>
          <p:cNvSpPr>
            <a:spLocks/>
          </p:cNvSpPr>
          <p:nvPr/>
        </p:nvSpPr>
        <p:spPr>
          <a:xfrm>
            <a:off x="-13960" y="-17413"/>
            <a:ext cx="12250168" cy="473228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82A578BF-914C-A2C3-AE29-98D197DBE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b="31244"/>
          <a:stretch>
            <a:fillRect/>
          </a:stretch>
        </p:blipFill>
        <p:spPr bwMode="auto">
          <a:xfrm>
            <a:off x="-14288" y="0"/>
            <a:ext cx="91995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A0E1BD-E8AA-564D-24FA-BDFD42F5A581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27AD43-FCC2-FAFD-91AC-EFDF03682ACB}"/>
              </a:ext>
            </a:extLst>
          </p:cNvPr>
          <p:cNvCxnSpPr>
            <a:cxnSpLocks/>
          </p:cNvCxnSpPr>
          <p:nvPr/>
        </p:nvCxnSpPr>
        <p:spPr>
          <a:xfrm>
            <a:off x="2162175" y="4660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1FDD667-0A46-F8B5-12A4-69B72139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A58CE58-A34A-2939-CE47-9C81FE0C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53" y="5223528"/>
            <a:ext cx="4179325" cy="1254207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pic>
        <p:nvPicPr>
          <p:cNvPr id="10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5BA870B-552E-66A8-EAE5-A3C1620973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1DCDA2-8543-5121-CE03-4B7B287BA3EE}"/>
              </a:ext>
            </a:extLst>
          </p:cNvPr>
          <p:cNvSpPr>
            <a:spLocks/>
          </p:cNvSpPr>
          <p:nvPr userDrawn="1"/>
        </p:nvSpPr>
        <p:spPr>
          <a:xfrm>
            <a:off x="-13960" y="-17413"/>
            <a:ext cx="12250168" cy="473228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94F2D5-578B-8678-19A7-8CF5F5471021}"/>
              </a:ext>
            </a:extLst>
          </p:cNvPr>
          <p:cNvCxnSpPr>
            <a:cxnSpLocks/>
          </p:cNvCxnSpPr>
          <p:nvPr userDrawn="1"/>
        </p:nvCxnSpPr>
        <p:spPr>
          <a:xfrm>
            <a:off x="2162175" y="4660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7F34BC-CE3D-C415-E142-B9637288E6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A4E2A0E-EC93-4B90-61F3-EC3C02813F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153" y="5223528"/>
            <a:ext cx="4179325" cy="1254207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287595"/>
            <a:ext cx="8613322" cy="2551467"/>
          </a:xfrm>
        </p:spPr>
        <p:txBody>
          <a:bodyPr>
            <a:noAutofit/>
          </a:bodyPr>
          <a:lstStyle>
            <a:lvl1pPr algn="l">
              <a:lnSpc>
                <a:spcPts val="4700"/>
              </a:lnSpc>
              <a:def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190563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696262-31F1-E78E-24DC-A32701B5FBB9}"/>
              </a:ext>
            </a:extLst>
          </p:cNvPr>
          <p:cNvSpPr/>
          <p:nvPr/>
        </p:nvSpPr>
        <p:spPr>
          <a:xfrm>
            <a:off x="-13960" y="-6980"/>
            <a:ext cx="12250168" cy="112380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1437911"/>
            <a:ext cx="11439888" cy="4634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80" y="18256"/>
            <a:ext cx="11439888" cy="1098570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93A516-0E10-23E0-E4C4-8A3542AC1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A2BB584-4013-41EC-BA6D-063B0823F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4839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DFE398-D085-E041-0C23-F75FD0A0A750}"/>
              </a:ext>
            </a:extLst>
          </p:cNvPr>
          <p:cNvSpPr/>
          <p:nvPr/>
        </p:nvSpPr>
        <p:spPr>
          <a:xfrm>
            <a:off x="-13960" y="-6980"/>
            <a:ext cx="12250168" cy="180200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70" y="102016"/>
            <a:ext cx="11439888" cy="101958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2003304"/>
            <a:ext cx="11439888" cy="4069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6828" y="1141413"/>
            <a:ext cx="11441112" cy="491943"/>
          </a:xfr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A14663-20AA-3DE2-8DF4-717FB750C4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6F8C5B5-D3C5-4555-AE83-38ADF3DE5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79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4558C0-9101-0C60-254D-22E3CF503FE5}"/>
              </a:ext>
            </a:extLst>
          </p:cNvPr>
          <p:cNvSpPr/>
          <p:nvPr/>
        </p:nvSpPr>
        <p:spPr>
          <a:xfrm>
            <a:off x="-13959" y="-6980"/>
            <a:ext cx="4490544" cy="6914217"/>
          </a:xfrm>
          <a:prstGeom prst="rect">
            <a:avLst/>
          </a:prstGeom>
          <a:gradFill flip="none" rotWithShape="1">
            <a:gsLst>
              <a:gs pos="19000">
                <a:srgbClr val="1C446F"/>
              </a:gs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9" y="3665128"/>
            <a:ext cx="3652001" cy="208366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431" y="333955"/>
            <a:ext cx="6949985" cy="5738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3959" y="-6980"/>
            <a:ext cx="4490544" cy="28781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3D3B79-9E15-547E-495E-83760FDCB6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2496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A9272C8-CA04-42A4-8D08-5A7D40050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5899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486CA-4416-51BA-150B-22CB622BD85D}"/>
              </a:ext>
            </a:extLst>
          </p:cNvPr>
          <p:cNvSpPr/>
          <p:nvPr/>
        </p:nvSpPr>
        <p:spPr>
          <a:xfrm>
            <a:off x="-13959" y="-6980"/>
            <a:ext cx="3472776" cy="693256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00" y="3045350"/>
            <a:ext cx="2364552" cy="27034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17" y="357809"/>
            <a:ext cx="8346583" cy="5899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E04789-23DA-4E08-3C17-F58396353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7025" y="6364288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83B162F-2702-4D31-B2A8-399839D20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2437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A38CF856-34B2-4E70-D931-1B96082E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11113"/>
            <a:ext cx="12684126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60812A-C85A-F435-A076-8C644040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80175"/>
            <a:ext cx="573088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53085D-A782-0795-9E74-A5AD4945A642}"/>
              </a:ext>
            </a:extLst>
          </p:cNvPr>
          <p:cNvCxnSpPr>
            <a:cxnSpLocks/>
          </p:cNvCxnSpPr>
          <p:nvPr/>
        </p:nvCxnSpPr>
        <p:spPr>
          <a:xfrm>
            <a:off x="11558588" y="6446838"/>
            <a:ext cx="0" cy="1841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83" y="962630"/>
            <a:ext cx="668213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383" y="3842355"/>
            <a:ext cx="66821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41B47F-F6B7-9E6D-55C1-0F08E5A30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80513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3CC9F-215C-43DC-8747-139123AC0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54026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F073D1-A16A-1C1A-F7DA-2B5B71861257}"/>
              </a:ext>
            </a:extLst>
          </p:cNvPr>
          <p:cNvSpPr/>
          <p:nvPr/>
        </p:nvSpPr>
        <p:spPr>
          <a:xfrm>
            <a:off x="-13960" y="-6980"/>
            <a:ext cx="12250168" cy="116787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7177"/>
            <a:ext cx="10515600" cy="461811"/>
          </a:xfrm>
        </p:spPr>
        <p:txBody>
          <a:bodyPr l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3570136"/>
            <a:ext cx="3185161" cy="267043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Wingdings" panose="05000000000000000000" pitchFamily="2" charset="2"/>
              <a:buChar char="ü"/>
              <a:defRPr sz="1400" b="1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buFont typeface="Wingdings" panose="05000000000000000000" pitchFamily="2" charset="2"/>
              <a:buChar char="§"/>
              <a:defRPr sz="13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32" y="1395047"/>
            <a:ext cx="7624639" cy="4842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01752" y="640162"/>
            <a:ext cx="10515600" cy="332307"/>
          </a:xfrm>
        </p:spPr>
        <p:txBody>
          <a:bodyPr lIns="0">
            <a:no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3C2F3B-B606-ED6C-4087-F172AC0EBB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BE8C-5297-4E18-B06B-2A0224181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151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3B9EE-D9EF-F3E1-E1EC-78B4E1DF1220}"/>
              </a:ext>
            </a:extLst>
          </p:cNvPr>
          <p:cNvSpPr/>
          <p:nvPr/>
        </p:nvSpPr>
        <p:spPr>
          <a:xfrm>
            <a:off x="-13960" y="-6980"/>
            <a:ext cx="12250168" cy="180200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70" y="102016"/>
            <a:ext cx="11439888" cy="101958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29" y="2003304"/>
            <a:ext cx="11439888" cy="4069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6828" y="1141413"/>
            <a:ext cx="11441112" cy="491943"/>
          </a:xfr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AE8497-FF80-824C-F334-A0A9A06549B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292252A-4E80-4568-8877-B867B5A0F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513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1B59978-5FB2-CD0B-FF34-81F959938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0D355-AD39-4F64-9E5F-77BEE22C4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2780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BE2375-DC8E-193D-B59D-88CEBEFF7DD6}"/>
              </a:ext>
            </a:extLst>
          </p:cNvPr>
          <p:cNvSpPr/>
          <p:nvPr/>
        </p:nvSpPr>
        <p:spPr>
          <a:xfrm>
            <a:off x="10656888" y="6265863"/>
            <a:ext cx="1535112" cy="59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0B5E452C-DF9A-B043-C079-90E738E7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481763"/>
            <a:ext cx="573088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B9F0BC-7C8B-015F-A4D0-F731DC4B501A}"/>
              </a:ext>
            </a:extLst>
          </p:cNvPr>
          <p:cNvCxnSpPr>
            <a:cxnSpLocks/>
          </p:cNvCxnSpPr>
          <p:nvPr/>
        </p:nvCxnSpPr>
        <p:spPr>
          <a:xfrm>
            <a:off x="968375" y="6450013"/>
            <a:ext cx="0" cy="1825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64" y="136526"/>
            <a:ext cx="11247783" cy="833534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5ADEA4D-E974-FB65-B7A2-BFF17AE49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900" y="6354763"/>
            <a:ext cx="11017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07EA9-A649-49C2-8ED8-4F49920B2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8488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63507F-149A-3EC9-380A-9924B7D26509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0">
                <a:srgbClr val="112F4D"/>
              </a:gs>
              <a:gs pos="43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15E0B1-78F4-8B8C-CD43-E717623D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6486525"/>
            <a:ext cx="573088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3424F4-1CCA-34BF-253D-3A087DE9D905}"/>
              </a:ext>
            </a:extLst>
          </p:cNvPr>
          <p:cNvCxnSpPr>
            <a:cxnSpLocks/>
          </p:cNvCxnSpPr>
          <p:nvPr/>
        </p:nvCxnSpPr>
        <p:spPr>
          <a:xfrm>
            <a:off x="11609388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5" y="64964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BD8D1A5-0134-F682-7E65-AC3CC28F9C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226B-2878-45FB-8BA9-C0AD967D3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69265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54C3E-A2A4-B112-44EE-555F66B5311A}"/>
              </a:ext>
            </a:extLst>
          </p:cNvPr>
          <p:cNvSpPr/>
          <p:nvPr/>
        </p:nvSpPr>
        <p:spPr>
          <a:xfrm>
            <a:off x="-15902" y="-63610"/>
            <a:ext cx="12260911" cy="6989196"/>
          </a:xfrm>
          <a:prstGeom prst="rect">
            <a:avLst/>
          </a:prstGeom>
          <a:gradFill flip="none" rotWithShape="1">
            <a:gsLst>
              <a:gs pos="18000">
                <a:srgbClr val="1A4069"/>
              </a:gs>
              <a:gs pos="0">
                <a:schemeClr val="accent5"/>
              </a:gs>
              <a:gs pos="6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C406D1-1057-2530-1423-7668BC91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486525"/>
            <a:ext cx="5746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641B12-492B-3330-2AFB-E01865616815}"/>
              </a:ext>
            </a:extLst>
          </p:cNvPr>
          <p:cNvCxnSpPr>
            <a:cxnSpLocks/>
          </p:cNvCxnSpPr>
          <p:nvPr/>
        </p:nvCxnSpPr>
        <p:spPr>
          <a:xfrm>
            <a:off x="950913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5809" y="136525"/>
            <a:ext cx="11306755" cy="1048219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9CF7-5879-7060-AB52-71315D876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228600" y="6364288"/>
            <a:ext cx="15351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2B791-53D2-41A3-A832-80DC87C4B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3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90B55C-4497-AF9C-5457-C86DE670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54098-D6E4-2833-4231-C168C45F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0DCD8-5EAF-6496-1BC6-C71ED8D0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D08F0-67AD-4E71-80AE-DFF124D6D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81929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Conf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726865-719A-3720-1A69-CB598CAC2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2" b="22820"/>
          <a:stretch>
            <a:fillRect/>
          </a:stretch>
        </p:blipFill>
        <p:spPr bwMode="auto">
          <a:xfrm>
            <a:off x="-358775" y="4718050"/>
            <a:ext cx="71247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B9355F-7AA6-DC2A-AAFA-7AC52F77DE94}"/>
              </a:ext>
            </a:extLst>
          </p:cNvPr>
          <p:cNvSpPr>
            <a:spLocks/>
          </p:cNvSpPr>
          <p:nvPr userDrawn="1"/>
        </p:nvSpPr>
        <p:spPr>
          <a:xfrm>
            <a:off x="-13960" y="-17413"/>
            <a:ext cx="12250168" cy="4732288"/>
          </a:xfrm>
          <a:prstGeom prst="rect">
            <a:avLst/>
          </a:prstGeom>
          <a:gradFill flip="none" rotWithShape="1">
            <a:gsLst>
              <a:gs pos="4000">
                <a:srgbClr val="225082"/>
              </a:gs>
              <a:gs pos="4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hexagons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D7CBC3AA-87C5-D31D-1C60-9D400FA39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b="31244"/>
          <a:stretch>
            <a:fillRect/>
          </a:stretch>
        </p:blipFill>
        <p:spPr bwMode="auto">
          <a:xfrm>
            <a:off x="-14288" y="0"/>
            <a:ext cx="91995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D6BC6D-3E5F-612A-A01F-E542EF701B19}"/>
              </a:ext>
            </a:extLst>
          </p:cNvPr>
          <p:cNvSpPr/>
          <p:nvPr/>
        </p:nvSpPr>
        <p:spPr>
          <a:xfrm>
            <a:off x="10655300" y="6356350"/>
            <a:ext cx="121285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49E5E3-C51A-0E1B-01D6-14B713EE2B98}"/>
              </a:ext>
            </a:extLst>
          </p:cNvPr>
          <p:cNvCxnSpPr>
            <a:cxnSpLocks/>
          </p:cNvCxnSpPr>
          <p:nvPr userDrawn="1"/>
        </p:nvCxnSpPr>
        <p:spPr>
          <a:xfrm>
            <a:off x="2162175" y="4660106"/>
            <a:ext cx="10064508" cy="0"/>
          </a:xfrm>
          <a:prstGeom prst="line">
            <a:avLst/>
          </a:prstGeom>
          <a:ln w="127000" cap="flat" cmpd="sng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43000">
                  <a:schemeClr val="accent3">
                    <a:alpha val="63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DNA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16A13EA-0355-3DAC-7829-63B335EA8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43112"/>
          <a:stretch>
            <a:fillRect/>
          </a:stretch>
        </p:blipFill>
        <p:spPr bwMode="auto">
          <a:xfrm>
            <a:off x="-358775" y="-17463"/>
            <a:ext cx="71247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92E4B2-A62B-DACF-5A1B-A22E032F5B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153" y="5223528"/>
            <a:ext cx="4179325" cy="1254207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265" y="287595"/>
            <a:ext cx="8613322" cy="2551467"/>
          </a:xfrm>
        </p:spPr>
        <p:txBody>
          <a:bodyPr>
            <a:noAutofit/>
          </a:bodyPr>
          <a:lstStyle>
            <a:lvl1pPr algn="l">
              <a:lnSpc>
                <a:spcPts val="4700"/>
              </a:lnSpc>
              <a:def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9561095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BE4DE391-9EBF-18D0-A894-ECA25478BD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BE4DE391-9EBF-18D0-A894-ECA25478BD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76D99D-D0F5-6ED8-17A9-AD007EDB6CDD}"/>
              </a:ext>
            </a:extLst>
          </p:cNvPr>
          <p:cNvCxnSpPr/>
          <p:nvPr userDrawn="1"/>
        </p:nvCxnSpPr>
        <p:spPr>
          <a:xfrm>
            <a:off x="661988" y="604838"/>
            <a:ext cx="10947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19277" y="151035"/>
            <a:ext cx="10963124" cy="423863"/>
          </a:xfrm>
        </p:spPr>
        <p:txBody>
          <a:bodyPr/>
          <a:lstStyle>
            <a:lvl1pPr marL="0" indent="0" algn="l">
              <a:buNone/>
              <a:defRPr sz="2000" b="1">
                <a:solidFill>
                  <a:srgbClr val="1F497D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620185" y="683322"/>
            <a:ext cx="10962216" cy="344488"/>
          </a:xfrm>
        </p:spPr>
        <p:txBody>
          <a:bodyPr/>
          <a:lstStyle>
            <a:lvl1pPr marL="0" indent="0">
              <a:buNone/>
              <a:defRPr sz="1600" i="1"/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0185" y="1211931"/>
            <a:ext cx="10962216" cy="4611353"/>
          </a:xfrm>
        </p:spPr>
        <p:txBody>
          <a:bodyPr/>
          <a:lstStyle>
            <a:lvl1pPr marL="233363" indent="-233363">
              <a:buClr>
                <a:srgbClr val="1F497D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36538">
              <a:buClr>
                <a:srgbClr val="1F497D"/>
              </a:buClr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1363" indent="-228600">
              <a:buClr>
                <a:srgbClr val="1F497D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19277" y="6252715"/>
            <a:ext cx="10963123" cy="240911"/>
          </a:xfrm>
        </p:spPr>
        <p:txBody>
          <a:bodyPr anchor="b"/>
          <a:lstStyle>
            <a:lvl1pPr marL="0" indent="0">
              <a:buNone/>
              <a:defRPr sz="7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E1C46-8CAC-6292-FFD6-1FD80E33FE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42D524-A339-4AF5-9A21-320DDDC7B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3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on DNA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76C04-F71B-5F6F-1B32-F79FE0A4BDD9}"/>
              </a:ext>
            </a:extLst>
          </p:cNvPr>
          <p:cNvSpPr/>
          <p:nvPr userDrawn="1"/>
        </p:nvSpPr>
        <p:spPr>
          <a:xfrm>
            <a:off x="-94003" y="-59821"/>
            <a:ext cx="12374310" cy="125070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3C8CB60-6D70-D02E-9B69-815E1B0819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594" flipV="1">
            <a:off x="8924925" y="-231775"/>
            <a:ext cx="27320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3ACB510-60B7-1924-46D2-9FDF44AC50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8B157-4F6D-4457-BED7-F894C8EB2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549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DNA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A3025D-EDD1-C12E-09A8-4D99A8DA7C2A}"/>
              </a:ext>
            </a:extLst>
          </p:cNvPr>
          <p:cNvSpPr/>
          <p:nvPr userDrawn="1"/>
        </p:nvSpPr>
        <p:spPr>
          <a:xfrm>
            <a:off x="-92279" y="-58723"/>
            <a:ext cx="12382151" cy="1249607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E01AB-63DD-03E7-5893-B452986DF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893530">
            <a:off x="8575099" y="-473832"/>
            <a:ext cx="3934191" cy="213854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F1CFCB1-A82B-570C-097C-D952BFDFC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A119-3356-4E32-AA4D-4B847A847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14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6B1661-2F36-8359-7557-A92687E1D6B1}"/>
              </a:ext>
            </a:extLst>
          </p:cNvPr>
          <p:cNvSpPr/>
          <p:nvPr userDrawn="1"/>
        </p:nvSpPr>
        <p:spPr>
          <a:xfrm>
            <a:off x="-8548" y="-23526"/>
            <a:ext cx="14662485" cy="4547400"/>
          </a:xfrm>
          <a:prstGeom prst="rect">
            <a:avLst/>
          </a:prstGeom>
          <a:gradFill flip="none" rotWithShape="1">
            <a:gsLst>
              <a:gs pos="6000">
                <a:srgbClr val="10578D"/>
              </a:gs>
              <a:gs pos="88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7CD27E-AC0D-559A-B99C-A319EC010789}"/>
              </a:ext>
            </a:extLst>
          </p:cNvPr>
          <p:cNvSpPr/>
          <p:nvPr userDrawn="1"/>
        </p:nvSpPr>
        <p:spPr>
          <a:xfrm>
            <a:off x="0" y="3028950"/>
            <a:ext cx="12192000" cy="385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03BD5-0F22-1C58-C1E2-9BFF98D9E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17973312" flipH="1" flipV="1">
            <a:off x="275784" y="1029891"/>
            <a:ext cx="1213086" cy="134074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76709-8293-0AE7-8779-CA480BFA5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328" t="14019"/>
          <a:stretch/>
        </p:blipFill>
        <p:spPr>
          <a:xfrm rot="19909623" flipH="1" flipV="1">
            <a:off x="1256775" y="343148"/>
            <a:ext cx="760339" cy="840352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B8D89F-353F-BD5B-0C3B-FCBCA8EC8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4328" t="14019"/>
          <a:stretch/>
        </p:blipFill>
        <p:spPr>
          <a:xfrm rot="18760415" flipH="1" flipV="1">
            <a:off x="456252" y="84183"/>
            <a:ext cx="568166" cy="627955"/>
          </a:xfrm>
          <a:prstGeom prst="ellipse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8E7517B-4711-B3CB-4EC7-AD713CC4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4418013"/>
            <a:ext cx="42640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55AB4D5-25F4-F440-420E-0FB136CD15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16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3794" y="378873"/>
            <a:ext cx="7476844" cy="157035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0" i="0" spc="-50" baseline="0">
                <a:solidFill>
                  <a:schemeClr val="bg1"/>
                </a:solidFill>
                <a:latin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0707" y="2005521"/>
            <a:ext cx="7399931" cy="85293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200" baseline="0">
                <a:solidFill>
                  <a:srgbClr val="34AADC"/>
                </a:solidFill>
                <a:latin typeface="Poppins" pitchFamily="2" charset="77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29884" y="3464955"/>
            <a:ext cx="5220754" cy="2845358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1pPr>
            <a:lvl2pPr>
              <a:defRPr b="0">
                <a:solidFill>
                  <a:schemeClr val="accent2"/>
                </a:solidFill>
                <a:latin typeface="Myriad Pro Light SemiExt" panose="020B0405030403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Myriad Pro Black SemiCond" panose="020B09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DA7027-411B-63D9-92F5-6484B9FBF7C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681EEC79-7F52-460B-8343-66ABC246D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8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E6A84B-3CDD-6A23-B2B0-BF232573A066}"/>
              </a:ext>
            </a:extLst>
          </p:cNvPr>
          <p:cNvSpPr/>
          <p:nvPr/>
        </p:nvSpPr>
        <p:spPr>
          <a:xfrm>
            <a:off x="-13959" y="-6980"/>
            <a:ext cx="4490544" cy="6914217"/>
          </a:xfrm>
          <a:prstGeom prst="rect">
            <a:avLst/>
          </a:prstGeom>
          <a:gradFill flip="none" rotWithShape="1">
            <a:gsLst>
              <a:gs pos="19000">
                <a:srgbClr val="1C446F"/>
              </a:gs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9" y="3665128"/>
            <a:ext cx="3652001" cy="208366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431" y="333955"/>
            <a:ext cx="6949985" cy="5738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3959" y="-6980"/>
            <a:ext cx="4490544" cy="28781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3342D9-B5F4-7A46-006C-25A506EF54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2496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025FF16-75A4-49E0-9288-DD74FD458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471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invertebrate, person, coelenterate, dark&#10;&#10;Description automatically generated">
            <a:extLst>
              <a:ext uri="{FF2B5EF4-FFF2-40B4-BE49-F238E27FC236}">
                <a16:creationId xmlns:a16="http://schemas.microsoft.com/office/drawing/2014/main" id="{04BB66F8-0330-D4FC-4847-FFD51040A8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88" y="-120650"/>
            <a:ext cx="12831763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1D91EF-7673-07CD-23DD-8B94439B1EFE}"/>
              </a:ext>
            </a:extLst>
          </p:cNvPr>
          <p:cNvSpPr/>
          <p:nvPr userDrawn="1"/>
        </p:nvSpPr>
        <p:spPr>
          <a:xfrm>
            <a:off x="-34925" y="6492875"/>
            <a:ext cx="12226925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76A0C81-43A8-566D-CACD-E7541B71B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688B98-EB93-B9C3-B1C0-EAA43F23CE76}"/>
              </a:ext>
            </a:extLst>
          </p:cNvPr>
          <p:cNvCxnSpPr>
            <a:cxnSpLocks/>
          </p:cNvCxnSpPr>
          <p:nvPr userDrawn="1"/>
        </p:nvCxnSpPr>
        <p:spPr>
          <a:xfrm>
            <a:off x="-293688" y="3784600"/>
            <a:ext cx="869315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9966" y="90743"/>
            <a:ext cx="6157670" cy="3338258"/>
          </a:xfrm>
        </p:spPr>
        <p:txBody>
          <a:bodyPr>
            <a:normAutofit/>
          </a:bodyPr>
          <a:lstStyle>
            <a:lvl1pPr marL="0">
              <a:defRPr sz="60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2D7F88B-FB7A-933B-A485-CE762FDDF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8888" y="6523038"/>
            <a:ext cx="434975" cy="29051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6A01395D-EDAD-4392-B507-BBB54BD4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343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3DBCA-42A6-AD45-94A3-77F850E768B1}"/>
              </a:ext>
            </a:extLst>
          </p:cNvPr>
          <p:cNvSpPr/>
          <p:nvPr userDrawn="1"/>
        </p:nvSpPr>
        <p:spPr>
          <a:xfrm>
            <a:off x="-34539" y="-116956"/>
            <a:ext cx="15118163" cy="7081282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89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518806-ACF8-7EB9-80AE-0C4A41E79D7C}"/>
              </a:ext>
            </a:extLst>
          </p:cNvPr>
          <p:cNvSpPr/>
          <p:nvPr userDrawn="1"/>
        </p:nvSpPr>
        <p:spPr>
          <a:xfrm>
            <a:off x="-127000" y="584200"/>
            <a:ext cx="4359275" cy="542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E8AACC6-959F-4816-48E8-7938AAA2CC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1E94B07-A693-69ED-A6AC-E56A7E8A50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-333375"/>
            <a:ext cx="11417300" cy="8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9966" y="765544"/>
            <a:ext cx="3892936" cy="4986670"/>
          </a:xfrm>
        </p:spPr>
        <p:txBody>
          <a:bodyPr>
            <a:normAutofit/>
          </a:bodyPr>
          <a:lstStyle>
            <a:lvl1pPr marL="0">
              <a:defRPr sz="6000" cap="none" baseline="0">
                <a:solidFill>
                  <a:schemeClr val="accent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841DBB6-515D-F9C8-7BF9-EDF465C09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8888" y="6523038"/>
            <a:ext cx="434975" cy="290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29281D-81DC-4170-BA9E-CDDC8BD6D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02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us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E65609-E4F7-7114-61A7-AA6BBF1D30AB}"/>
              </a:ext>
            </a:extLst>
          </p:cNvPr>
          <p:cNvSpPr/>
          <p:nvPr userDrawn="1"/>
        </p:nvSpPr>
        <p:spPr>
          <a:xfrm>
            <a:off x="-8547" y="-8546"/>
            <a:ext cx="15083625" cy="1190884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89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91B98-6A12-1CBE-2E27-0A4F8F0A5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7507767" flipH="1" flipV="1">
            <a:off x="8473518" y="-447857"/>
            <a:ext cx="1801336" cy="1990897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35DC0-84AB-8D29-E631-BC49E4FCE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328" t="14019"/>
          <a:stretch/>
        </p:blipFill>
        <p:spPr>
          <a:xfrm rot="7600121" flipH="1" flipV="1">
            <a:off x="10903317" y="316984"/>
            <a:ext cx="763106" cy="84341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0F9EE-B4C1-744E-7E77-EE212F898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4328" t="14019"/>
          <a:stretch/>
        </p:blipFill>
        <p:spPr>
          <a:xfrm rot="6591251" flipH="1" flipV="1">
            <a:off x="11657586" y="92667"/>
            <a:ext cx="393269" cy="43465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DA0AF-F1DF-DF7D-4929-418AA526F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4328" t="14019"/>
          <a:stretch/>
        </p:blipFill>
        <p:spPr>
          <a:xfrm rot="6777276" flipH="1" flipV="1">
            <a:off x="10273533" y="70289"/>
            <a:ext cx="531609" cy="587552"/>
          </a:xfrm>
          <a:prstGeom prst="ellipse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91490C8-17C8-9A20-459F-5A70D984A9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BD0F8-CF1D-4CCA-9AB1-BDAD183C5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03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us Content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512655-1710-B7B9-0637-21D14E7B374D}"/>
              </a:ext>
            </a:extLst>
          </p:cNvPr>
          <p:cNvSpPr/>
          <p:nvPr userDrawn="1"/>
        </p:nvSpPr>
        <p:spPr>
          <a:xfrm>
            <a:off x="-34925" y="6492875"/>
            <a:ext cx="12226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00BAFD-5DFE-3E87-5442-900D9485D0DA}"/>
              </a:ext>
            </a:extLst>
          </p:cNvPr>
          <p:cNvSpPr/>
          <p:nvPr userDrawn="1"/>
        </p:nvSpPr>
        <p:spPr>
          <a:xfrm>
            <a:off x="-34539" y="-92364"/>
            <a:ext cx="15118163" cy="6585239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89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CE11F-D960-FC45-612D-2F766A59B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2728985" flipH="1" flipV="1">
            <a:off x="8762100" y="-1028028"/>
            <a:ext cx="2626786" cy="290321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70068-104D-0405-0318-2EFB66489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4678543" flipH="1" flipV="1">
            <a:off x="11256267" y="623323"/>
            <a:ext cx="1029886" cy="1138264"/>
          </a:xfrm>
          <a:prstGeom prst="ellipse">
            <a:avLst/>
          </a:prstGeom>
        </p:spPr>
      </p:pic>
      <p:pic>
        <p:nvPicPr>
          <p:cNvPr id="7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6BEE90D-A44C-045E-A6FE-2569C1D7FD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063A1CD-9913-1985-E0BE-0CFE56DFA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8888" y="6523038"/>
            <a:ext cx="434975" cy="29051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44D99D7-C7A7-462F-AD2C-7FB943103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572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4685CE-E58A-961F-FD2B-48F2B261F1D6}"/>
              </a:ext>
            </a:extLst>
          </p:cNvPr>
          <p:cNvSpPr/>
          <p:nvPr userDrawn="1"/>
        </p:nvSpPr>
        <p:spPr>
          <a:xfrm flipV="1">
            <a:off x="-58365" y="-6049926"/>
            <a:ext cx="12289277" cy="12542800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7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2E3AE-4F9F-39DF-491F-DB5F77775686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65666EA6-0AE5-7412-74A4-58920D955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554788"/>
            <a:ext cx="12096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7D968D-5480-329C-FA19-777015C050D1}"/>
              </a:ext>
            </a:extLst>
          </p:cNvPr>
          <p:cNvSpPr/>
          <p:nvPr userDrawn="1"/>
        </p:nvSpPr>
        <p:spPr>
          <a:xfrm rot="16200000" flipH="1" flipV="1">
            <a:off x="-2477294" y="-838994"/>
            <a:ext cx="6846888" cy="4527550"/>
          </a:xfrm>
          <a:prstGeom prst="rect">
            <a:avLst/>
          </a:prstGeom>
          <a:blipFill dpi="0" rotWithShape="1">
            <a:blip r:embed="rId3">
              <a:alphaModFix amt="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1650" y="1308100"/>
            <a:ext cx="6731000" cy="477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C24E9ED-7F2E-25EC-1585-CC300916F4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F94589-6EC2-468F-A129-64631075A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94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NA Horizonta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E4247B-5877-9BE2-E901-C1BC7C173F79}"/>
              </a:ext>
            </a:extLst>
          </p:cNvPr>
          <p:cNvSpPr/>
          <p:nvPr userDrawn="1"/>
        </p:nvSpPr>
        <p:spPr>
          <a:xfrm flipV="1">
            <a:off x="-106325" y="-5991238"/>
            <a:ext cx="12395602" cy="12542800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4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597168F-94CE-8B52-5E4C-8EB084C613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8371" flipH="1">
            <a:off x="1822451" y="1808162"/>
            <a:ext cx="79565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7B63FF-4D95-D875-9E20-2A75E50BC8F7}"/>
              </a:ext>
            </a:extLst>
          </p:cNvPr>
          <p:cNvSpPr/>
          <p:nvPr userDrawn="1"/>
        </p:nvSpPr>
        <p:spPr>
          <a:xfrm>
            <a:off x="0" y="-4763"/>
            <a:ext cx="12288838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F96FF-5419-29AB-F08F-F2CCF3D2515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E1DADB4C-7567-8893-0AED-0B2C9BB282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554788"/>
            <a:ext cx="12096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130" y="90742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ACD86E2-8D2C-CE2A-FCDC-3C77D7AF2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5BCE4D5-7B22-49EC-A74B-E44DBBD9D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930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ontent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556FA-9E9E-B91B-41FA-562B4B6507FA}"/>
              </a:ext>
            </a:extLst>
          </p:cNvPr>
          <p:cNvSpPr/>
          <p:nvPr userDrawn="1"/>
        </p:nvSpPr>
        <p:spPr>
          <a:xfrm>
            <a:off x="-68365" y="-8547"/>
            <a:ext cx="12340126" cy="1709756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C3BC1-3B4F-8377-C5B9-32AFFB10EABF}"/>
              </a:ext>
            </a:extLst>
          </p:cNvPr>
          <p:cNvSpPr/>
          <p:nvPr userDrawn="1"/>
        </p:nvSpPr>
        <p:spPr>
          <a:xfrm rot="10800000" flipV="1">
            <a:off x="6018213" y="1701800"/>
            <a:ext cx="7181850" cy="47910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2063750"/>
            <a:ext cx="4937760" cy="3805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4880" y="402926"/>
            <a:ext cx="6904545" cy="913697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58C752D-88C2-7C45-16D2-382A5FD3B7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E29D-1617-4E75-90D2-03A30D3C6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0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more space) Hexagon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A0DFE-B5DF-D256-A463-C46A33B3B088}"/>
              </a:ext>
            </a:extLst>
          </p:cNvPr>
          <p:cNvSpPr/>
          <p:nvPr userDrawn="1"/>
        </p:nvSpPr>
        <p:spPr>
          <a:xfrm>
            <a:off x="-68365" y="-119641"/>
            <a:ext cx="12323034" cy="555071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0395" y="49737"/>
            <a:ext cx="7296316" cy="439574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31" y="785916"/>
            <a:ext cx="6570470" cy="5174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67997A0-7570-7E34-0218-6F73AE24C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B823C-5080-41BE-88E8-8F3B6292C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353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on DNA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2BF959-FCBB-F8A9-6680-80B46E5E7FD9}"/>
              </a:ext>
            </a:extLst>
          </p:cNvPr>
          <p:cNvSpPr/>
          <p:nvPr userDrawn="1"/>
        </p:nvSpPr>
        <p:spPr>
          <a:xfrm>
            <a:off x="-77821" y="-2447924"/>
            <a:ext cx="3065327" cy="9391650"/>
          </a:xfrm>
          <a:prstGeom prst="rect">
            <a:avLst/>
          </a:prstGeom>
          <a:gradFill flip="none" rotWithShape="1">
            <a:gsLst>
              <a:gs pos="3000">
                <a:srgbClr val="10578D"/>
              </a:gs>
              <a:gs pos="81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1492BC8-386D-7E75-052D-8D94294C62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2248">
            <a:off x="-755650" y="474663"/>
            <a:ext cx="3940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F205EE-505D-E794-F61D-92A4310ACF49}"/>
              </a:ext>
            </a:extLst>
          </p:cNvPr>
          <p:cNvSpPr/>
          <p:nvPr userDrawn="1"/>
        </p:nvSpPr>
        <p:spPr>
          <a:xfrm>
            <a:off x="2987675" y="6494463"/>
            <a:ext cx="9204325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80A0B1F-4037-E80D-2DEB-4571B8E3B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9310" y="389106"/>
            <a:ext cx="8614909" cy="5846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7091" y="3524978"/>
            <a:ext cx="2360467" cy="2451778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2A11E-1241-358C-8F11-95E4E817D8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2525" y="6546850"/>
            <a:ext cx="541338" cy="2714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5F6F1-7A80-46B1-9C72-4397EC2B0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382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us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8D946-9F24-5847-2102-F349B590C985}"/>
              </a:ext>
            </a:extLst>
          </p:cNvPr>
          <p:cNvSpPr/>
          <p:nvPr userDrawn="1"/>
        </p:nvSpPr>
        <p:spPr>
          <a:xfrm>
            <a:off x="-857249" y="-2057400"/>
            <a:ext cx="3460848" cy="8915400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78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73A70-9C34-5472-9237-5788BEEDE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20560728" flipH="1" flipV="1">
            <a:off x="-843715" y="-334783"/>
            <a:ext cx="2626786" cy="2903211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E75D2-F03B-832B-99C0-A00ECFD9F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5400000" flipH="1" flipV="1">
            <a:off x="1378340" y="1817568"/>
            <a:ext cx="1241650" cy="1372313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40B50-9F40-2A9C-197C-981BE8733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28" t="14019"/>
          <a:stretch/>
        </p:blipFill>
        <p:spPr>
          <a:xfrm rot="12053022" flipH="1" flipV="1">
            <a:off x="286381" y="2898923"/>
            <a:ext cx="1029886" cy="1138264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5661C0-E55F-B7D7-AB08-C0D29B262442}"/>
              </a:ext>
            </a:extLst>
          </p:cNvPr>
          <p:cNvSpPr/>
          <p:nvPr userDrawn="1"/>
        </p:nvSpPr>
        <p:spPr>
          <a:xfrm>
            <a:off x="2603500" y="6494463"/>
            <a:ext cx="9588500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BEB08B0E-CFDB-A57B-7C44-8FB82D0D8E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8382" y="36615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3446" y="3553619"/>
            <a:ext cx="2276705" cy="2442331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9C9009F-DD76-55BA-715C-D3502C9F0C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42588" y="6492875"/>
            <a:ext cx="13112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07C09-685C-44C0-B876-2F8541163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CF8FD2-E0E3-4032-E30A-759DEE19BC62}"/>
              </a:ext>
            </a:extLst>
          </p:cNvPr>
          <p:cNvSpPr/>
          <p:nvPr/>
        </p:nvSpPr>
        <p:spPr>
          <a:xfrm>
            <a:off x="-13959" y="-6980"/>
            <a:ext cx="3472776" cy="693256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6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00" y="3045350"/>
            <a:ext cx="2364552" cy="27034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17" y="357809"/>
            <a:ext cx="8346583" cy="5899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461AE4-FF63-0932-E8E2-4256930A3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7025" y="6364288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531DD0C-580F-43A5-89B7-A0D979AB8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35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NA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7B9DE9-C96D-2C7F-FE1D-DDD1B5000469}"/>
              </a:ext>
            </a:extLst>
          </p:cNvPr>
          <p:cNvSpPr/>
          <p:nvPr userDrawn="1"/>
        </p:nvSpPr>
        <p:spPr>
          <a:xfrm>
            <a:off x="-152399" y="-3076575"/>
            <a:ext cx="2972382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21D28-4B23-DC89-6035-58625E64B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660426" flipH="1">
            <a:off x="-1636878" y="3078045"/>
            <a:ext cx="5348332" cy="34071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D52884F-AACC-4A53-95E4-9D3A5D0C3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77198" flipH="1">
            <a:off x="-1735931" y="4782344"/>
            <a:ext cx="35845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F658DF-9BE6-607E-076B-344F97C95978}"/>
              </a:ext>
            </a:extLst>
          </p:cNvPr>
          <p:cNvSpPr/>
          <p:nvPr userDrawn="1"/>
        </p:nvSpPr>
        <p:spPr>
          <a:xfrm>
            <a:off x="2819400" y="-400050"/>
            <a:ext cx="9648825" cy="6897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0EC92-FC50-F91E-FD85-177E6A947C82}"/>
              </a:ext>
            </a:extLst>
          </p:cNvPr>
          <p:cNvSpPr/>
          <p:nvPr userDrawn="1"/>
        </p:nvSpPr>
        <p:spPr>
          <a:xfrm>
            <a:off x="2819400" y="6494463"/>
            <a:ext cx="9372600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FEEC8F54-813F-2028-4D01-CAFD28805E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2300" y="365124"/>
            <a:ext cx="8572500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0881" y="365124"/>
            <a:ext cx="2199923" cy="2540001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E04AACB-19C4-124E-7CD8-6D8ED8409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7D732-5E72-4B31-A786-C793A17B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72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ontent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72C5B5-514B-C55C-4799-8A96CC63CE9F}"/>
              </a:ext>
            </a:extLst>
          </p:cNvPr>
          <p:cNvSpPr/>
          <p:nvPr userDrawn="1"/>
        </p:nvSpPr>
        <p:spPr>
          <a:xfrm>
            <a:off x="-152400" y="-3057525"/>
            <a:ext cx="3403599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72BA7E-D128-BF99-018D-3CC697435580}"/>
              </a:ext>
            </a:extLst>
          </p:cNvPr>
          <p:cNvSpPr/>
          <p:nvPr userDrawn="1"/>
        </p:nvSpPr>
        <p:spPr>
          <a:xfrm>
            <a:off x="3236913" y="0"/>
            <a:ext cx="9231312" cy="649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E0CDF-C2EA-EF90-2378-B9FD52E201AD}"/>
              </a:ext>
            </a:extLst>
          </p:cNvPr>
          <p:cNvSpPr/>
          <p:nvPr userDrawn="1"/>
        </p:nvSpPr>
        <p:spPr>
          <a:xfrm>
            <a:off x="3236913" y="6494463"/>
            <a:ext cx="8955087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7ED1638-EA28-B327-9025-0E9658D292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6543675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3E3EE4-FCF0-D57D-1483-58FD11AB8E56}"/>
              </a:ext>
            </a:extLst>
          </p:cNvPr>
          <p:cNvSpPr/>
          <p:nvPr userDrawn="1"/>
        </p:nvSpPr>
        <p:spPr>
          <a:xfrm rot="5400000">
            <a:off x="-1958975" y="4497388"/>
            <a:ext cx="6143625" cy="4098925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35974-1E39-8370-837B-CC2CC044BA09}"/>
              </a:ext>
            </a:extLst>
          </p:cNvPr>
          <p:cNvSpPr/>
          <p:nvPr userDrawn="1"/>
        </p:nvSpPr>
        <p:spPr>
          <a:xfrm rot="5400000" flipH="1" flipV="1">
            <a:off x="-1249363" y="-3486150"/>
            <a:ext cx="6143625" cy="4098926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9810" y="365124"/>
            <a:ext cx="7674989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019" y="1219200"/>
            <a:ext cx="2199923" cy="2209800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EEAA4B9-4A3C-2F7B-FE61-C82A85936E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7688-F573-44EE-A635-AC8B4B0A1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04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ontent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84A3FB-70B8-9AE5-EBAE-BD759477DB1C}"/>
              </a:ext>
            </a:extLst>
          </p:cNvPr>
          <p:cNvSpPr/>
          <p:nvPr userDrawn="1"/>
        </p:nvSpPr>
        <p:spPr>
          <a:xfrm>
            <a:off x="-1115785" y="-888274"/>
            <a:ext cx="3821468" cy="7765324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6B22BD-6E61-C01C-61E0-8F9EF47288B0}"/>
              </a:ext>
            </a:extLst>
          </p:cNvPr>
          <p:cNvSpPr/>
          <p:nvPr userDrawn="1"/>
        </p:nvSpPr>
        <p:spPr>
          <a:xfrm rot="16200000" flipH="1" flipV="1">
            <a:off x="-2301875" y="-325438"/>
            <a:ext cx="6143626" cy="4098925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A3BCB2-206E-CE6F-A280-D18EC237C2B6}"/>
              </a:ext>
            </a:extLst>
          </p:cNvPr>
          <p:cNvSpPr/>
          <p:nvPr userDrawn="1"/>
        </p:nvSpPr>
        <p:spPr>
          <a:xfrm>
            <a:off x="2705100" y="0"/>
            <a:ext cx="9486900" cy="687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5731B4-EA74-BF8C-C87F-9D7B9552402C}"/>
              </a:ext>
            </a:extLst>
          </p:cNvPr>
          <p:cNvSpPr/>
          <p:nvPr userDrawn="1"/>
        </p:nvSpPr>
        <p:spPr>
          <a:xfrm>
            <a:off x="-114300" y="6502400"/>
            <a:ext cx="2819400" cy="365125"/>
          </a:xfrm>
          <a:prstGeom prst="rect">
            <a:avLst/>
          </a:prstGeom>
          <a:gradFill flip="none" rotWithShape="1">
            <a:gsLst>
              <a:gs pos="39000">
                <a:schemeClr val="accent5">
                  <a:lumMod val="20000"/>
                  <a:lumOff val="80000"/>
                </a:schemeClr>
              </a:gs>
              <a:gs pos="79000">
                <a:srgbClr val="10578D"/>
              </a:gs>
              <a:gs pos="100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D03FF44-BF15-AA38-36A8-CEEA545785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556375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2300" y="365124"/>
            <a:ext cx="8572500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7742" y="1724387"/>
            <a:ext cx="2199923" cy="2540001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BF49FF7-4831-FD29-254F-F2425E0A0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18DE19-9956-45DC-9B49-DB4A4FEFC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13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E2E6A6-D706-F3A8-52C2-A5BB19056C40}"/>
              </a:ext>
            </a:extLst>
          </p:cNvPr>
          <p:cNvSpPr/>
          <p:nvPr userDrawn="1"/>
        </p:nvSpPr>
        <p:spPr>
          <a:xfrm>
            <a:off x="-11875" y="-3057525"/>
            <a:ext cx="4038006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6FF826-BAC3-A0DE-FB91-A0751182BC5E}"/>
              </a:ext>
            </a:extLst>
          </p:cNvPr>
          <p:cNvSpPr/>
          <p:nvPr userDrawn="1"/>
        </p:nvSpPr>
        <p:spPr>
          <a:xfrm>
            <a:off x="4033838" y="6494463"/>
            <a:ext cx="8842375" cy="382587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A4151D68-4D50-C448-92F4-FDE5236610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557963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208465-B426-08DB-3965-50399782EE1E}"/>
              </a:ext>
            </a:extLst>
          </p:cNvPr>
          <p:cNvSpPr/>
          <p:nvPr userDrawn="1"/>
        </p:nvSpPr>
        <p:spPr>
          <a:xfrm rot="5400000">
            <a:off x="-883444" y="-754857"/>
            <a:ext cx="5767388" cy="4022726"/>
          </a:xfrm>
          <a:prstGeom prst="rect">
            <a:avLst/>
          </a:prstGeom>
          <a:blipFill>
            <a:blip r:embed="rId3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6641" y="526489"/>
            <a:ext cx="7299952" cy="555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0881" y="365124"/>
            <a:ext cx="3288668" cy="2109135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bg1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09D34-8508-5A05-BAC0-ECCC8013E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493FB-7C7A-4AC8-AB64-4EEE258B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442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36FE7-0707-8FF8-B763-57535866CC04}"/>
              </a:ext>
            </a:extLst>
          </p:cNvPr>
          <p:cNvSpPr/>
          <p:nvPr userDrawn="1"/>
        </p:nvSpPr>
        <p:spPr>
          <a:xfrm>
            <a:off x="7021585" y="-1"/>
            <a:ext cx="5170416" cy="6912591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4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2646" y="365124"/>
            <a:ext cx="4302154" cy="5851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8128" y="272042"/>
            <a:ext cx="6356256" cy="592024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8450" y="1123950"/>
            <a:ext cx="6203950" cy="501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C98B764-C779-4638-E75F-352ABFDBD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8BFC02-51B1-4AB9-9508-FCB40629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77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Vertic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626D7E-DD71-9EF1-8C86-B620FD2EC1AC}"/>
              </a:ext>
            </a:extLst>
          </p:cNvPr>
          <p:cNvSpPr/>
          <p:nvPr userDrawn="1"/>
        </p:nvSpPr>
        <p:spPr>
          <a:xfrm>
            <a:off x="3022898" y="-3441699"/>
            <a:ext cx="9169101" cy="10778414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720" y="365124"/>
            <a:ext cx="8260080" cy="55598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8128" y="272042"/>
            <a:ext cx="2199923" cy="2507092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546ADD3-8E69-7938-B42D-5E61E7715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15BB02-3985-4759-90D6-B9E6E6637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830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 DNA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1B9968C-913E-1177-4642-344275BCA3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8"/>
          <a:stretch>
            <a:fillRect/>
          </a:stretch>
        </p:blipFill>
        <p:spPr bwMode="auto">
          <a:xfrm>
            <a:off x="-11113" y="-150813"/>
            <a:ext cx="3314701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97DFA-4405-1C7B-C2CB-8FB5CE341377}"/>
              </a:ext>
            </a:extLst>
          </p:cNvPr>
          <p:cNvSpPr/>
          <p:nvPr userDrawn="1"/>
        </p:nvSpPr>
        <p:spPr>
          <a:xfrm>
            <a:off x="2819982" y="-3441699"/>
            <a:ext cx="9372018" cy="9934575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F01B81-FA65-1A7E-8647-A5958DCDA13A}"/>
              </a:ext>
            </a:extLst>
          </p:cNvPr>
          <p:cNvSpPr/>
          <p:nvPr userDrawn="1"/>
        </p:nvSpPr>
        <p:spPr>
          <a:xfrm>
            <a:off x="2819400" y="6494463"/>
            <a:ext cx="9372600" cy="365125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20000"/>
                  <a:lumOff val="80000"/>
                </a:schemeClr>
              </a:gs>
              <a:gs pos="38000">
                <a:srgbClr val="10578D"/>
              </a:gs>
              <a:gs pos="78000">
                <a:srgbClr val="0418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A31D604-6161-9C33-2788-938BF67157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243404-E4ED-63CC-061B-5E158A5B0A2E}"/>
              </a:ext>
            </a:extLst>
          </p:cNvPr>
          <p:cNvSpPr/>
          <p:nvPr userDrawn="1"/>
        </p:nvSpPr>
        <p:spPr>
          <a:xfrm>
            <a:off x="-34925" y="6492875"/>
            <a:ext cx="12226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0861BB1-8336-A98A-59FB-F31416F0C7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6546850"/>
            <a:ext cx="1209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2300" y="365124"/>
            <a:ext cx="8572500" cy="55598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8128" y="272042"/>
            <a:ext cx="2199923" cy="2507092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BA4F603-82FD-E21C-D1B0-2D3CF254D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38484DA-4F52-43A2-975F-0E89AF261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11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als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D03574F-12D6-8B20-FC91-CE6FB9A953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4900" y="-577850"/>
            <a:ext cx="63087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0F34DB-2ED9-FB89-0EA4-AD251C086C90}"/>
              </a:ext>
            </a:extLst>
          </p:cNvPr>
          <p:cNvSpPr/>
          <p:nvPr userDrawn="1"/>
        </p:nvSpPr>
        <p:spPr>
          <a:xfrm>
            <a:off x="2715905" y="-74427"/>
            <a:ext cx="9476096" cy="6987018"/>
          </a:xfrm>
          <a:prstGeom prst="rect">
            <a:avLst/>
          </a:prstGeom>
          <a:gradFill flip="none" rotWithShape="1">
            <a:gsLst>
              <a:gs pos="0">
                <a:srgbClr val="10578D"/>
              </a:gs>
              <a:gs pos="64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720" y="365124"/>
            <a:ext cx="8260080" cy="55598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0754" y="3560932"/>
            <a:ext cx="2199923" cy="2507092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Myriad Pro Black SemiCond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9DAC5E2-13CE-B3A1-A331-5D6307BF8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D63575-8211-4501-89D7-256DC06AA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41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6A0EFC-2378-BDA7-B3DD-8C69931D84BC}"/>
              </a:ext>
            </a:extLst>
          </p:cNvPr>
          <p:cNvSpPr/>
          <p:nvPr userDrawn="1"/>
        </p:nvSpPr>
        <p:spPr>
          <a:xfrm flipV="1">
            <a:off x="-58365" y="-116732"/>
            <a:ext cx="12289277" cy="6609606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10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A3937-4DD2-DA6F-58B7-8CF23BDEBB52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64236DA7-DCDF-0C3D-6919-7DDA3AF9FE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554788"/>
            <a:ext cx="12096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9241642-F658-664F-F2ED-0DEE3EDE45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9975" y="6542088"/>
            <a:ext cx="623888" cy="25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11351A4-AB57-4CF4-B32A-5A770747F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161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Content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E797C2-B6F2-536E-A398-71265685C6B9}"/>
              </a:ext>
            </a:extLst>
          </p:cNvPr>
          <p:cNvSpPr/>
          <p:nvPr/>
        </p:nvSpPr>
        <p:spPr>
          <a:xfrm>
            <a:off x="8113594" y="-3057525"/>
            <a:ext cx="4167077" cy="10024707"/>
          </a:xfrm>
          <a:prstGeom prst="rect">
            <a:avLst/>
          </a:prstGeom>
          <a:gradFill flip="none" rotWithShape="1">
            <a:gsLst>
              <a:gs pos="16000">
                <a:srgbClr val="10578D"/>
              </a:gs>
              <a:gs pos="70000">
                <a:srgbClr val="0418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5549F-73D1-C7AE-722E-0F8F7FC4CE46}"/>
              </a:ext>
            </a:extLst>
          </p:cNvPr>
          <p:cNvSpPr/>
          <p:nvPr/>
        </p:nvSpPr>
        <p:spPr>
          <a:xfrm rot="5400000">
            <a:off x="7001669" y="-415131"/>
            <a:ext cx="6689725" cy="4427537"/>
          </a:xfrm>
          <a:prstGeom prst="rect">
            <a:avLst/>
          </a:prstGeom>
          <a:blipFill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613DD4-CB3F-CC9F-4B4B-3D0D21080DAB}"/>
              </a:ext>
            </a:extLst>
          </p:cNvPr>
          <p:cNvSpPr/>
          <p:nvPr userDrawn="1"/>
        </p:nvSpPr>
        <p:spPr>
          <a:xfrm rot="16200000" flipV="1">
            <a:off x="6796087" y="-201612"/>
            <a:ext cx="6691313" cy="4427538"/>
          </a:xfrm>
          <a:prstGeom prst="rect">
            <a:avLst/>
          </a:prstGeom>
          <a:blipFill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4773" y="194528"/>
            <a:ext cx="7539352" cy="794936"/>
          </a:xfrm>
        </p:spPr>
        <p:txBody>
          <a:bodyPr>
            <a:normAutofit/>
          </a:bodyPr>
          <a:lstStyle>
            <a:lvl1pPr marL="0">
              <a:defRPr sz="320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CD0A9CE-6CA5-4153-A4B7-9BA33339D6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9025" y="6530975"/>
            <a:ext cx="604838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7284-EC20-4DAB-A18D-1023C5588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55" Type="http://schemas.openxmlformats.org/officeDocument/2006/relationships/slideLayout" Target="../slideLayouts/slideLayout114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8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64.xml"/><Relationship Id="rId61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59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100.xml"/><Relationship Id="rId54" Type="http://schemas.openxmlformats.org/officeDocument/2006/relationships/slideLayout" Target="../slideLayouts/slideLayout113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6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A6BAD21-5113-481A-A07B-5536CAD3F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6FB475B-EE35-0327-AFA3-950C5A08D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989E2-DB17-CED2-C98F-5CC11679F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3077" name="Picture 6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78EB8A8A-3B8F-5F47-B976-A3A4D7C9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63" y="6486525"/>
            <a:ext cx="573087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76E54-8009-FC9C-26AC-3DAD9AF09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1675" y="6364288"/>
            <a:ext cx="110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F56FA42C-C422-4A19-A682-69F7FEE47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8FA14-230D-5490-2334-ADFA573235AB}"/>
              </a:ext>
            </a:extLst>
          </p:cNvPr>
          <p:cNvCxnSpPr>
            <a:cxnSpLocks/>
          </p:cNvCxnSpPr>
          <p:nvPr/>
        </p:nvCxnSpPr>
        <p:spPr>
          <a:xfrm>
            <a:off x="11595100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93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551ED5F6-2B26-BAB9-CE4F-97A7F768D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03D6BE2A-CF2E-411E-14A0-7BF7F36BA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DC461-6177-8324-4863-EE636E527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4101" name="Picture 6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FCF91973-F038-770A-0369-FC16342B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00" y="6656388"/>
            <a:ext cx="471488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9931F-A61A-C759-B3D3-D6C4649EA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650" y="6565900"/>
            <a:ext cx="381000" cy="2159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defRPr/>
            </a:pPr>
            <a:fld id="{641EA2E5-5B27-4590-9AF2-4916B51E0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Montserrat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714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16986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89000"/>
        <a:buFont typeface="Courier New" panose="02070309020205020404" pitchFamily="49" charset="0"/>
        <a:buChar char="o"/>
        <a:tabLst>
          <a:tab pos="798513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8513" indent="-1714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v"/>
        <a:tabLst>
          <a:tab pos="688975" algn="l"/>
        </a:tabLst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6986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056BC-D965-0B34-294A-591812BE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337F7-3BE6-699E-B49F-D2C3CB945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E19D-A3C0-CE23-A9A3-907B6B6F3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A068A8-0CD4-4856-AED9-AEA0C2FE44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24C86-4E77-47C3-F991-50EC5CC16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0683-E869-7724-36C9-86F99901D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796675-B3B4-4896-AC7F-5F565884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4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3B8ECF0-C36C-8FF4-A9CF-1D62E6BAE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F36644-31E7-3D07-8051-F54032421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53B42-264B-697B-A272-4E486DCF6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29" name="Picture 6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5E736BBE-813B-1C5A-63E2-BB354F05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63" y="6486525"/>
            <a:ext cx="573087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49E30-EA98-F0DE-CE85-0F79CA531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1675" y="6364288"/>
            <a:ext cx="110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CF0CD8C-E89D-4A9E-A4A5-1FD5C4499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9ED87C-5E4D-9CF5-F4C4-0CC6BD7583B3}"/>
              </a:ext>
            </a:extLst>
          </p:cNvPr>
          <p:cNvCxnSpPr>
            <a:cxnSpLocks/>
          </p:cNvCxnSpPr>
          <p:nvPr/>
        </p:nvCxnSpPr>
        <p:spPr>
          <a:xfrm>
            <a:off x="11595100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62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oppins" panose="00000500000000000000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803CC13-1DD9-98A5-F075-B9D6075A3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9F51BF5-F118-5B86-9FBB-4BB4F31B2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431E-78CB-D455-E13B-412C0D85C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053" name="Picture 6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5F502750-7D10-E676-3D35-2BA39953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63" y="6486525"/>
            <a:ext cx="573087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51D34-749D-9592-DC42-4523CE55A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1675" y="6364288"/>
            <a:ext cx="110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C8235C68-7D1E-4BA7-A79D-FC17B7FC2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CDC2D5-02A9-0182-17BB-2E2A6851852F}"/>
              </a:ext>
            </a:extLst>
          </p:cNvPr>
          <p:cNvCxnSpPr>
            <a:cxnSpLocks/>
          </p:cNvCxnSpPr>
          <p:nvPr/>
        </p:nvCxnSpPr>
        <p:spPr>
          <a:xfrm>
            <a:off x="11595100" y="6454775"/>
            <a:ext cx="0" cy="182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5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  <p:sldLayoutId id="2147483790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796" r:id="rId48"/>
    <p:sldLayoutId id="2147483797" r:id="rId49"/>
    <p:sldLayoutId id="2147483798" r:id="rId50"/>
    <p:sldLayoutId id="2147483799" r:id="rId51"/>
    <p:sldLayoutId id="2147483800" r:id="rId52"/>
    <p:sldLayoutId id="2147483801" r:id="rId53"/>
    <p:sldLayoutId id="2147483802" r:id="rId54"/>
    <p:sldLayoutId id="2147483803" r:id="rId55"/>
    <p:sldLayoutId id="2147483804" r:id="rId56"/>
    <p:sldLayoutId id="2147483805" r:id="rId57"/>
    <p:sldLayoutId id="2147483806" r:id="rId58"/>
    <p:sldLayoutId id="2147483807" r:id="rId59"/>
    <p:sldLayoutId id="2147483808" r:id="rId60"/>
    <p:sldLayoutId id="2147483809" r:id="rId6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oppins" panose="00000500000000000000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2945C-2625-8027-681F-10CAD335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E50D-0B03-FDFD-FB3C-D2FDFC9F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D8403-1898-84BB-8492-8A93792FB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A picture containing text, clock, sunset, close&#10;&#10;Description automatically generated">
            <a:extLst>
              <a:ext uri="{FF2B5EF4-FFF2-40B4-BE49-F238E27FC236}">
                <a16:creationId xmlns:a16="http://schemas.microsoft.com/office/drawing/2014/main" id="{1C141F1B-E384-7029-952A-5820A47436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101" y="6656832"/>
            <a:ext cx="471701" cy="977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3CF61-D63E-2D61-82FB-53909B8B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888" y="6552866"/>
            <a:ext cx="381000" cy="216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6F643EC-EB04-4D14-B81E-B0C9C0A14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9000"/>
        <a:buFont typeface="Courier New" panose="02070309020205020404" pitchFamily="49" charset="0"/>
        <a:buChar char="o"/>
        <a:tabLst>
          <a:tab pos="798513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8513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v"/>
        <a:tabLst>
          <a:tab pos="688975" algn="l"/>
        </a:tabLst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hyperlink" Target="https://pubmed.ncbi.nlm.nih.gov/37791765/" TargetMode="Externa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2C64F-C2A8-5080-CD7A-82A36D62F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494" y="705299"/>
            <a:ext cx="8041339" cy="1720053"/>
          </a:xfrm>
        </p:spPr>
        <p:txBody>
          <a:bodyPr/>
          <a:lstStyle/>
          <a:p>
            <a:pPr algn="l"/>
            <a:br>
              <a:rPr lang="en-US" sz="3200" b="1" i="0" u="none" strike="noStrike" baseline="0" dirty="0">
                <a:solidFill>
                  <a:srgbClr val="003B4B"/>
                </a:solidFill>
                <a:latin typeface="Montserrat" panose="00000500000000000000" pitchFamily="2" charset="0"/>
              </a:rPr>
            </a:br>
            <a:br>
              <a:rPr lang="en-US" sz="3200" b="1" i="0" u="none" strike="noStrike" baseline="0" dirty="0">
                <a:solidFill>
                  <a:srgbClr val="003B4B"/>
                </a:solidFill>
                <a:latin typeface="Montserrat" panose="00000500000000000000" pitchFamily="2" charset="0"/>
              </a:rPr>
            </a:br>
            <a:r>
              <a:rPr lang="en-US" sz="3600" b="1" i="0" u="none" strike="noStrike" baseline="0" dirty="0">
                <a:solidFill>
                  <a:srgbClr val="003B4B"/>
                </a:solidFill>
                <a:latin typeface="Montserrat" panose="00000500000000000000" pitchFamily="2" charset="0"/>
              </a:rPr>
              <a:t>What If Delivery Is the Missing Link In Cancer Immunotherapy?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A6D4E-2317-F8B1-53CE-58985F16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3460" y="2425352"/>
            <a:ext cx="7272290" cy="485020"/>
          </a:xfrm>
        </p:spPr>
        <p:txBody>
          <a:bodyPr>
            <a:noAutofit/>
          </a:bodyPr>
          <a:lstStyle/>
          <a:p>
            <a:pPr algn="l"/>
            <a:r>
              <a:rPr lang="en-US" b="1" i="1" u="none" strike="noStrike" baseline="0" dirty="0">
                <a:solidFill>
                  <a:srgbClr val="003B4B"/>
                </a:solidFill>
                <a:latin typeface="Montserrat" panose="00000500000000000000" pitchFamily="2" charset="0"/>
              </a:rPr>
              <a:t>Insights from DNA Cancer Vaccine Trials Using Needle-Free Injection Delivery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462549-D7F0-023C-3F98-72B559EB20A7}"/>
              </a:ext>
            </a:extLst>
          </p:cNvPr>
          <p:cNvSpPr txBox="1">
            <a:spLocks/>
          </p:cNvSpPr>
          <p:nvPr/>
        </p:nvSpPr>
        <p:spPr>
          <a:xfrm>
            <a:off x="3062377" y="4145405"/>
            <a:ext cx="8788893" cy="48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9000"/>
              <a:buFont typeface="Courier New" panose="02070309020205020404" pitchFamily="49" charset="0"/>
              <a:buNone/>
              <a:tabLst>
                <a:tab pos="798513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tabLst>
                <a:tab pos="688975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79ACD4"/>
                </a:solidFill>
                <a:latin typeface="Montserrat" panose="00000500000000000000" pitchFamily="2" charset="0"/>
              </a:rPr>
              <a:t>Cancer &amp; Immunotherapy Vaccines</a:t>
            </a:r>
            <a:br>
              <a:rPr lang="en-US" sz="1600" b="0" dirty="0">
                <a:solidFill>
                  <a:srgbClr val="79ACD4"/>
                </a:solidFill>
                <a:latin typeface="Montserrat" panose="00000500000000000000" pitchFamily="2" charset="0"/>
              </a:rPr>
            </a:br>
            <a:r>
              <a:rPr lang="en-US" sz="1600" dirty="0">
                <a:solidFill>
                  <a:srgbClr val="79ACD4"/>
                </a:solidFill>
                <a:latin typeface="Montserrat" panose="00000500000000000000" pitchFamily="2" charset="0"/>
              </a:rPr>
              <a:t>World Vaccine Congress, Washington DC</a:t>
            </a:r>
            <a:br>
              <a:rPr lang="en-US" sz="1600" b="0" dirty="0">
                <a:solidFill>
                  <a:srgbClr val="79ACD4"/>
                </a:solidFill>
                <a:latin typeface="Montserrat" panose="00000500000000000000" pitchFamily="2" charset="0"/>
              </a:rPr>
            </a:br>
            <a:r>
              <a:rPr lang="en-US" sz="1600" dirty="0">
                <a:solidFill>
                  <a:srgbClr val="79ACD4"/>
                </a:solidFill>
                <a:latin typeface="Montserrat" panose="00000500000000000000" pitchFamily="2" charset="0"/>
              </a:rPr>
              <a:t>April 23, 2025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81932-9272-F008-F7F7-19172FF26AA3}"/>
              </a:ext>
            </a:extLst>
          </p:cNvPr>
          <p:cNvSpPr txBox="1"/>
          <p:nvPr/>
        </p:nvSpPr>
        <p:spPr>
          <a:xfrm>
            <a:off x="9697571" y="6597759"/>
            <a:ext cx="33012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70" algn="ctr"/>
            <a:r>
              <a:rPr lang="en-US" sz="1000" b="0" i="0" u="none" strike="noStrike" baseline="0" dirty="0">
                <a:latin typeface="Segoe UI" panose="020B0502040204020203" pitchFamily="34" charset="0"/>
              </a:rPr>
              <a:t> Doc. #60-10373-031AC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2518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319C-D76A-A5FD-C316-2C4005B2B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C03F528-196D-B017-C13A-B49CAFFDA31E}"/>
              </a:ext>
            </a:extLst>
          </p:cNvPr>
          <p:cNvSpPr txBox="1"/>
          <p:nvPr/>
        </p:nvSpPr>
        <p:spPr>
          <a:xfrm>
            <a:off x="1136029" y="5012829"/>
            <a:ext cx="5079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Patients that were </a:t>
            </a:r>
            <a:r>
              <a:rPr lang="en-US" sz="14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PD-L1+ (N=24) experienced the highest clinical benefit</a:t>
            </a:r>
            <a:r>
              <a:rPr lang="en-US" sz="1400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, demonstrating a 75% disease control rate (DCR)</a:t>
            </a:r>
          </a:p>
        </p:txBody>
      </p:sp>
      <p:sp>
        <p:nvSpPr>
          <p:cNvPr id="185347" name="Slide Number Placeholder 6">
            <a:extLst>
              <a:ext uri="{FF2B5EF4-FFF2-40B4-BE49-F238E27FC236}">
                <a16:creationId xmlns:a16="http://schemas.microsoft.com/office/drawing/2014/main" id="{F73B1A87-A9F9-58D4-4EA1-2645EC74CE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BF1B4-F7BE-4CE7-AA66-F475A0431040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21E328-9D50-79A0-2158-B4E314BC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7" y="59948"/>
            <a:ext cx="12018723" cy="116619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b="1" dirty="0"/>
              <a:t>Stratis IM Delivery of HPV DNA Vaccine (VB10.16) Induced T Cell Responses and Disease Control In Advanced Cervical Cancer</a:t>
            </a:r>
            <a:endParaRPr lang="en-US" sz="2800" b="1" i="1" dirty="0">
              <a:solidFill>
                <a:schemeClr val="tx2">
                  <a:lumMod val="25000"/>
                  <a:lumOff val="7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22DC4-EFC1-6E7E-B41B-208BA338C6A6}"/>
              </a:ext>
            </a:extLst>
          </p:cNvPr>
          <p:cNvSpPr txBox="1"/>
          <p:nvPr/>
        </p:nvSpPr>
        <p:spPr>
          <a:xfrm>
            <a:off x="0" y="6637045"/>
            <a:ext cx="1117733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" b="0" i="0" u="none" strike="noStrike" baseline="0" dirty="0">
                <a:latin typeface="HelveticaNeueLTStd-Cn"/>
              </a:rPr>
              <a:t>Hillemanns P. , Zikan M., Forget F. , </a:t>
            </a:r>
            <a:r>
              <a:rPr lang="en-US" sz="600" b="0" i="1" u="none" strike="noStrike" baseline="0" dirty="0">
                <a:latin typeface="HelveticaNeueLTStd-CnO"/>
              </a:rPr>
              <a:t>et al</a:t>
            </a:r>
            <a:r>
              <a:rPr lang="en-US" sz="600" b="0" i="0" u="none" strike="noStrike" baseline="0" dirty="0">
                <a:latin typeface="HelveticaNeueLTStd-Cn"/>
              </a:rPr>
              <a:t>. (2025). Safety and efficacy of the therapeutic DNA-based vaccine VB10.16 in combination with atezolizumab in persistent, recurrent or metastatic HPV16-positive cervical cancer: a multicenter, single-arm phase 2a study </a:t>
            </a:r>
            <a:r>
              <a:rPr lang="en-US" sz="600" b="0" i="1" u="none" strike="noStrike" baseline="0" dirty="0">
                <a:latin typeface="HelveticaNeueLTStd-CnO"/>
              </a:rPr>
              <a:t>Journal for </a:t>
            </a:r>
            <a:r>
              <a:rPr lang="en-US" sz="600" b="0" i="1" u="none" strike="noStrike" baseline="0" dirty="0" err="1">
                <a:latin typeface="HelveticaNeueLTStd-CnO"/>
              </a:rPr>
              <a:t>Immuno</a:t>
            </a:r>
            <a:r>
              <a:rPr lang="en-US" sz="600" b="0" i="1" u="none" strike="noStrike" baseline="0" dirty="0">
                <a:latin typeface="HelveticaNeueLTStd-CnO"/>
              </a:rPr>
              <a:t> Therapy of Cancer</a:t>
            </a:r>
            <a:r>
              <a:rPr lang="en-US" sz="600" b="0" i="0" u="none" strike="noStrike" baseline="0" dirty="0">
                <a:latin typeface="HelveticaNeueLTStd-Cn"/>
              </a:rPr>
              <a:t>;</a:t>
            </a:r>
            <a:r>
              <a:rPr lang="en-US" sz="600" b="0" i="0" u="none" strike="noStrike" baseline="0" dirty="0">
                <a:latin typeface="HelveticaNeueLTStd-BdCn"/>
              </a:rPr>
              <a:t>13</a:t>
            </a:r>
            <a:r>
              <a:rPr lang="en-US" sz="600" b="0" i="0" u="none" strike="noStrike" baseline="0" dirty="0">
                <a:latin typeface="HelveticaNeueLTStd-Cn"/>
              </a:rPr>
              <a:t>:e010827. 1-10.</a:t>
            </a:r>
            <a:endParaRPr lang="en-US" sz="600" b="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621B319-1FC3-3FCE-0EE4-26A353E3ED18}"/>
              </a:ext>
            </a:extLst>
          </p:cNvPr>
          <p:cNvGraphicFramePr>
            <a:graphicFrameLocks noGrp="1"/>
          </p:cNvGraphicFramePr>
          <p:nvPr/>
        </p:nvGraphicFramePr>
        <p:xfrm>
          <a:off x="1231920" y="2901664"/>
          <a:ext cx="4843137" cy="1649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3639">
                  <a:extLst>
                    <a:ext uri="{9D8B030D-6E8A-4147-A177-3AD203B41FA5}">
                      <a16:colId xmlns:a16="http://schemas.microsoft.com/office/drawing/2014/main" val="1565128295"/>
                    </a:ext>
                  </a:extLst>
                </a:gridCol>
                <a:gridCol w="528003">
                  <a:extLst>
                    <a:ext uri="{9D8B030D-6E8A-4147-A177-3AD203B41FA5}">
                      <a16:colId xmlns:a16="http://schemas.microsoft.com/office/drawing/2014/main" val="2110686775"/>
                    </a:ext>
                  </a:extLst>
                </a:gridCol>
                <a:gridCol w="2071495">
                  <a:extLst>
                    <a:ext uri="{9D8B030D-6E8A-4147-A177-3AD203B41FA5}">
                      <a16:colId xmlns:a16="http://schemas.microsoft.com/office/drawing/2014/main" val="3698169362"/>
                    </a:ext>
                  </a:extLst>
                </a:gridCol>
              </a:tblGrid>
              <a:tr h="423910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1200" b="1" u="none" strike="noStrike" dirty="0">
                          <a:effectLst/>
                        </a:rPr>
                        <a:t>Population/subgroup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DCR (95% CI)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550965"/>
                  </a:ext>
                </a:extLst>
              </a:tr>
              <a:tr h="408373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1200" u="none" strike="noStrike" dirty="0">
                          <a:effectLst/>
                        </a:rPr>
                        <a:t>All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47*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59.6 (44.3 to 73.6)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130603"/>
                  </a:ext>
                </a:extLst>
              </a:tr>
              <a:tr h="408373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1200" u="none" strike="noStrike" dirty="0">
                          <a:effectLst/>
                        </a:rPr>
                        <a:t>PD-L1+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75.0 (53.3 to 90.2)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194057"/>
                  </a:ext>
                </a:extLst>
              </a:tr>
              <a:tr h="408373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1200" u="none" strike="noStrike" dirty="0">
                          <a:effectLst/>
                        </a:rPr>
                        <a:t>PD-L1−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50.0 (24.7 to 75.3)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9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3431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1C7B682-6513-17F0-097F-3FDC34CEDABD}"/>
              </a:ext>
            </a:extLst>
          </p:cNvPr>
          <p:cNvSpPr/>
          <p:nvPr/>
        </p:nvSpPr>
        <p:spPr>
          <a:xfrm>
            <a:off x="1165606" y="3776893"/>
            <a:ext cx="4951340" cy="276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08542-DCFA-35DD-FA0C-750D8D260545}"/>
              </a:ext>
            </a:extLst>
          </p:cNvPr>
          <p:cNvSpPr txBox="1"/>
          <p:nvPr/>
        </p:nvSpPr>
        <p:spPr>
          <a:xfrm>
            <a:off x="7643022" y="1720795"/>
            <a:ext cx="34265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HPV16-specific T cell responses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in relation to clinical outcome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(N=36)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3E49D-72EF-3B57-9C2F-B3FD1D7EB308}"/>
              </a:ext>
            </a:extLst>
          </p:cNvPr>
          <p:cNvSpPr txBox="1"/>
          <p:nvPr/>
        </p:nvSpPr>
        <p:spPr>
          <a:xfrm>
            <a:off x="2782548" y="4550693"/>
            <a:ext cx="32925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Std-Roman"/>
                <a:ea typeface="+mn-ea"/>
                <a:cs typeface="+mn-cs"/>
              </a:rPr>
              <a:t>* PD-L1 expression status is missing for seven patients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20580-E23E-2802-CEE7-FB6646A218E2}"/>
              </a:ext>
            </a:extLst>
          </p:cNvPr>
          <p:cNvSpPr txBox="1"/>
          <p:nvPr/>
        </p:nvSpPr>
        <p:spPr>
          <a:xfrm>
            <a:off x="7444463" y="5361612"/>
            <a:ext cx="38236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Patients with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disease control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had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significantly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higher HPV-specific T cell responses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(p = 0.011)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8F0A8A-CD77-96A1-EB8D-F4CCBA551F51}"/>
              </a:ext>
            </a:extLst>
          </p:cNvPr>
          <p:cNvSpPr/>
          <p:nvPr/>
        </p:nvSpPr>
        <p:spPr>
          <a:xfrm>
            <a:off x="7238960" y="1629906"/>
            <a:ext cx="4182039" cy="4499589"/>
          </a:xfrm>
          <a:prstGeom prst="roundRect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F48EFC-4DC3-9C37-FECB-42BE6CB511A3}"/>
              </a:ext>
            </a:extLst>
          </p:cNvPr>
          <p:cNvSpPr txBox="1"/>
          <p:nvPr/>
        </p:nvSpPr>
        <p:spPr>
          <a:xfrm>
            <a:off x="2153731" y="2415634"/>
            <a:ext cx="3158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Segoe UI" panose="020B0502040204020203" pitchFamily="34" charset="0"/>
              </a:rPr>
              <a:t>Summary of Disease Control Rates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57018-3017-5D64-4280-B6D5B7C6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85"/>
          <a:stretch/>
        </p:blipFill>
        <p:spPr>
          <a:xfrm>
            <a:off x="7934159" y="2432540"/>
            <a:ext cx="2844295" cy="2857224"/>
          </a:xfrm>
          <a:prstGeom prst="rect">
            <a:avLst/>
          </a:prstGeom>
          <a:solidFill>
            <a:srgbClr val="C9DEEE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17F9D-833E-FA8C-D273-CA40466BDD3B}"/>
              </a:ext>
            </a:extLst>
          </p:cNvPr>
          <p:cNvSpPr/>
          <p:nvPr/>
        </p:nvSpPr>
        <p:spPr>
          <a:xfrm>
            <a:off x="7777482" y="2244439"/>
            <a:ext cx="286618" cy="300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A2DCCA26-DF60-A3C9-C0E1-AFEAF2B11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" y="1191402"/>
            <a:ext cx="2228787" cy="28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3D7452-E309-C423-2583-AEA194322294}"/>
              </a:ext>
            </a:extLst>
          </p:cNvPr>
          <p:cNvSpPr/>
          <p:nvPr/>
        </p:nvSpPr>
        <p:spPr>
          <a:xfrm>
            <a:off x="785305" y="2244440"/>
            <a:ext cx="5841402" cy="3507054"/>
          </a:xfrm>
          <a:prstGeom prst="roundRect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230F304A-B74A-E4FD-8DCA-CAC631ECFE2B}"/>
              </a:ext>
            </a:extLst>
          </p:cNvPr>
          <p:cNvSpPr/>
          <p:nvPr/>
        </p:nvSpPr>
        <p:spPr>
          <a:xfrm>
            <a:off x="7725045" y="2438056"/>
            <a:ext cx="558464" cy="416247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BD52AD-C16A-284A-56D6-AD5FFC2ADE0A}"/>
              </a:ext>
            </a:extLst>
          </p:cNvPr>
          <p:cNvSpPr txBox="1"/>
          <p:nvPr/>
        </p:nvSpPr>
        <p:spPr>
          <a:xfrm>
            <a:off x="9930581" y="2731192"/>
            <a:ext cx="8813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 = 0.011</a:t>
            </a:r>
          </a:p>
        </p:txBody>
      </p:sp>
    </p:spTree>
    <p:extLst>
      <p:ext uri="{BB962C8B-B14F-4D97-AF65-F5344CB8AC3E}">
        <p14:creationId xmlns:p14="http://schemas.microsoft.com/office/powerpoint/2010/main" val="117877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11CF3-CE21-CCAC-7BA8-2AC251868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Number Placeholder 5">
            <a:extLst>
              <a:ext uri="{FF2B5EF4-FFF2-40B4-BE49-F238E27FC236}">
                <a16:creationId xmlns:a16="http://schemas.microsoft.com/office/drawing/2014/main" id="{B1053EF0-3643-6453-CC50-A4E4FAEE5753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CFAB6-F164-4D36-9D77-D7204CF49073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05FB4-83B6-C3BC-B090-6E75D42BDFC2}"/>
              </a:ext>
            </a:extLst>
          </p:cNvPr>
          <p:cNvSpPr txBox="1"/>
          <p:nvPr/>
        </p:nvSpPr>
        <p:spPr>
          <a:xfrm>
            <a:off x="5603874" y="1308650"/>
            <a:ext cx="5257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Phase 2 Vaccine Trial: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Scancell’s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ImmunoBody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® Cancer Vaccine (SCIB1) N= 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F35F68-0A3B-C1DF-5ECE-1EC44473636D}"/>
              </a:ext>
            </a:extLst>
          </p:cNvPr>
          <p:cNvSpPr/>
          <p:nvPr/>
        </p:nvSpPr>
        <p:spPr>
          <a:xfrm>
            <a:off x="7141476" y="5597868"/>
            <a:ext cx="847725" cy="165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4D36BA41-31E6-C821-DB5A-3FB57BD5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815" y="1242706"/>
            <a:ext cx="2228788" cy="2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3F221B-3FFB-E640-0B53-DF19225DE747}"/>
              </a:ext>
            </a:extLst>
          </p:cNvPr>
          <p:cNvSpPr txBox="1"/>
          <p:nvPr/>
        </p:nvSpPr>
        <p:spPr>
          <a:xfrm>
            <a:off x="73925" y="1269573"/>
            <a:ext cx="4962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Significant increase in antigen-specific T cell responses from baseline following SCIB1 vaccination (p &lt; 0.0001)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DD3328-4709-7715-16C0-66279136B8AF}"/>
              </a:ext>
            </a:extLst>
          </p:cNvPr>
          <p:cNvSpPr txBox="1"/>
          <p:nvPr/>
        </p:nvSpPr>
        <p:spPr>
          <a:xfrm>
            <a:off x="323167" y="5653732"/>
            <a:ext cx="4457110" cy="954107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Immune activation observed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across multiple epitopes, demonstrating broad immunogenicity of SCIB1. 16 / 23 (70%) demonstrated a T-cell response that strongly correlated with best overall response.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37C7A-5F5C-DD08-5D40-B6CFB74F7FCF}"/>
              </a:ext>
            </a:extLst>
          </p:cNvPr>
          <p:cNvSpPr txBox="1"/>
          <p:nvPr/>
        </p:nvSpPr>
        <p:spPr>
          <a:xfrm>
            <a:off x="61912" y="122300"/>
            <a:ext cx="12130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SCIB1 Delivered via Stratis IM Demonstrated Strong T Cell Responses that Correlated with and Tumor Reduction in Advanced Melanoma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9DD0E-E7FE-E069-C880-B6AC8D087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88126"/>
            <a:ext cx="11055926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Shaw, H., et al. (February 2025). 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 DNA plasmid melanoma cancer vaccine, SCIB1, combined with nivolumab + ipilimumab in patients with advanced unresectable melanoma: Efficacy and safety results from the open-label Phase 2 SCOPE Trial. [Poster presentation].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American </a:t>
            </a:r>
            <a:r>
              <a:rPr lang="en-US" altLang="en-US" sz="600" dirty="0">
                <a:latin typeface="Arial" panose="020B0604020202020204" pitchFamily="34" charset="0"/>
                <a:cs typeface="Arial" panose="020B0604020202020204" pitchFamily="34" charset="0"/>
              </a:rPr>
              <a:t>Association for Cancer Research (Immuno-Oncology).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2C41B-D3EF-D912-4DB4-1EC274E900FC}"/>
              </a:ext>
            </a:extLst>
          </p:cNvPr>
          <p:cNvSpPr/>
          <p:nvPr/>
        </p:nvSpPr>
        <p:spPr>
          <a:xfrm>
            <a:off x="770310" y="1901007"/>
            <a:ext cx="3566713" cy="3558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9DE86A-AD47-6A28-55C5-7A674F06DF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1"/>
          <a:stretch/>
        </p:blipFill>
        <p:spPr>
          <a:xfrm>
            <a:off x="956964" y="2075989"/>
            <a:ext cx="3257217" cy="32945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CFF609-8F65-4D5F-D7D9-6537F4D974DB}"/>
              </a:ext>
            </a:extLst>
          </p:cNvPr>
          <p:cNvGrpSpPr/>
          <p:nvPr/>
        </p:nvGrpSpPr>
        <p:grpSpPr>
          <a:xfrm>
            <a:off x="5045250" y="1653053"/>
            <a:ext cx="6668861" cy="3904672"/>
            <a:chOff x="914400" y="892844"/>
            <a:chExt cx="11734800" cy="50723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498CC-2699-83C1-831E-367C1340908F}"/>
                </a:ext>
              </a:extLst>
            </p:cNvPr>
            <p:cNvSpPr/>
            <p:nvPr/>
          </p:nvSpPr>
          <p:spPr>
            <a:xfrm>
              <a:off x="914400" y="1227676"/>
              <a:ext cx="11734800" cy="47374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F107CD-41BD-902E-4BC4-38F54F0F3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8551" y="892844"/>
              <a:ext cx="11468089" cy="507231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9CCF073-EFFF-EF23-D947-7E58D79928D5}"/>
              </a:ext>
            </a:extLst>
          </p:cNvPr>
          <p:cNvSpPr txBox="1"/>
          <p:nvPr/>
        </p:nvSpPr>
        <p:spPr>
          <a:xfrm>
            <a:off x="6224037" y="2089624"/>
            <a:ext cx="440733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10578D">
                    <a:lumMod val="50000"/>
                  </a:srgbClr>
                </a:solidFill>
                <a:latin typeface="Segoe UI"/>
              </a:rPr>
              <a:t>25 Patients at 25 weeks demonstrating 72% Overall Response Rate at 6 months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09C02-B020-74C3-50E9-A05AFD3856AC}"/>
              </a:ext>
            </a:extLst>
          </p:cNvPr>
          <p:cNvSpPr txBox="1"/>
          <p:nvPr/>
        </p:nvSpPr>
        <p:spPr>
          <a:xfrm>
            <a:off x="6255046" y="5653732"/>
            <a:ext cx="4249271" cy="523220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0578D">
                    <a:lumMod val="50000"/>
                  </a:srgbClr>
                </a:solidFill>
                <a:latin typeface="Segoe UI"/>
              </a:rPr>
              <a:t>SCOPE trial continues with a cohort assessing next generation iSCIB1+ via ID delivery with </a:t>
            </a:r>
            <a:r>
              <a:rPr lang="en-US" sz="1400" dirty="0" err="1">
                <a:solidFill>
                  <a:srgbClr val="10578D">
                    <a:lumMod val="50000"/>
                  </a:srgbClr>
                </a:solidFill>
                <a:latin typeface="Segoe UI"/>
              </a:rPr>
              <a:t>Tropis</a:t>
            </a:r>
            <a:endParaRPr lang="en-US" sz="1400" dirty="0">
              <a:solidFill>
                <a:srgbClr val="10578D">
                  <a:lumMod val="50000"/>
                </a:srgbClr>
              </a:solidFill>
              <a:latin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2AC86-3FC3-D76F-4EBC-4126CD65AD9F}"/>
              </a:ext>
            </a:extLst>
          </p:cNvPr>
          <p:cNvSpPr txBox="1"/>
          <p:nvPr/>
        </p:nvSpPr>
        <p:spPr>
          <a:xfrm rot="16200000">
            <a:off x="-520397" y="3633505"/>
            <a:ext cx="29358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Normalized spot count per million cultured PBMCs</a:t>
            </a:r>
          </a:p>
        </p:txBody>
      </p:sp>
    </p:spTree>
    <p:extLst>
      <p:ext uri="{BB962C8B-B14F-4D97-AF65-F5344CB8AC3E}">
        <p14:creationId xmlns:p14="http://schemas.microsoft.com/office/powerpoint/2010/main" val="310316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BBA04-E74B-F7D9-3BA2-41436120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88C05-D59E-5584-900F-58BBA1EA8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64471" y="6356350"/>
            <a:ext cx="38940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BB584-4013-41EC-BA6D-063B0823FBE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3154B57B-EFBB-ECE9-88D3-7F8CAA65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SCIB1 Trial Shows Promising Interim Responses; iSCIB1+ Expands with Tropis ID Delivery Cohort</a:t>
            </a:r>
          </a:p>
        </p:txBody>
      </p:sp>
      <p:pic>
        <p:nvPicPr>
          <p:cNvPr id="56" name="Picture 14">
            <a:extLst>
              <a:ext uri="{FF2B5EF4-FFF2-40B4-BE49-F238E27FC236}">
                <a16:creationId xmlns:a16="http://schemas.microsoft.com/office/drawing/2014/main" id="{53306E35-3AED-BE36-01B6-0F6E4C76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" y="1166922"/>
            <a:ext cx="2228788" cy="2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E63104-350B-CD12-8DB7-78671B5D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34" y="6631111"/>
            <a:ext cx="10525125" cy="1894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34AA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Scancell (2025, </a:t>
            </a:r>
            <a:r>
              <a:rPr lang="en-US" sz="600" dirty="0"/>
              <a:t>January 30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). </a:t>
            </a:r>
            <a:r>
              <a:rPr lang="en-US" sz="600" dirty="0"/>
              <a:t>Interim Results for the six months ended 31 October 2024 [Press release].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D68C6A-D583-7910-D359-613927FDF4CA}"/>
              </a:ext>
            </a:extLst>
          </p:cNvPr>
          <p:cNvCxnSpPr>
            <a:cxnSpLocks/>
          </p:cNvCxnSpPr>
          <p:nvPr/>
        </p:nvCxnSpPr>
        <p:spPr>
          <a:xfrm>
            <a:off x="3935778" y="1860733"/>
            <a:ext cx="5439481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796019F-3167-7001-D5E7-7250CB2C3B3B}"/>
              </a:ext>
            </a:extLst>
          </p:cNvPr>
          <p:cNvSpPr txBox="1"/>
          <p:nvPr/>
        </p:nvSpPr>
        <p:spPr>
          <a:xfrm>
            <a:off x="8974435" y="1676067"/>
            <a:ext cx="244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H2 – 2025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DA5E83-02AE-BF63-D540-B6B36D6C39B7}"/>
              </a:ext>
            </a:extLst>
          </p:cNvPr>
          <p:cNvSpPr txBox="1"/>
          <p:nvPr/>
        </p:nvSpPr>
        <p:spPr>
          <a:xfrm>
            <a:off x="1378141" y="1676067"/>
            <a:ext cx="246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SCOPE Trial Program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9DA0729-B00D-81F5-3A29-D143A5D360F5}"/>
              </a:ext>
            </a:extLst>
          </p:cNvPr>
          <p:cNvGrpSpPr/>
          <p:nvPr/>
        </p:nvGrpSpPr>
        <p:grpSpPr>
          <a:xfrm>
            <a:off x="597805" y="2430642"/>
            <a:ext cx="3337973" cy="3090797"/>
            <a:chOff x="505782" y="2742505"/>
            <a:chExt cx="3337973" cy="30907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8C6A59-0630-0578-7D68-DDF065DC240D}"/>
                </a:ext>
              </a:extLst>
            </p:cNvPr>
            <p:cNvGrpSpPr/>
            <p:nvPr/>
          </p:nvGrpSpPr>
          <p:grpSpPr>
            <a:xfrm>
              <a:off x="871251" y="2815154"/>
              <a:ext cx="2596812" cy="2643584"/>
              <a:chOff x="1368772" y="1427916"/>
              <a:chExt cx="2745878" cy="28170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36584F-8B9F-D6D1-061E-2049472CBD1B}"/>
                  </a:ext>
                </a:extLst>
              </p:cNvPr>
              <p:cNvSpPr txBox="1"/>
              <p:nvPr/>
            </p:nvSpPr>
            <p:spPr>
              <a:xfrm>
                <a:off x="1368772" y="1981964"/>
                <a:ext cx="2745878" cy="226303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1827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SCIB1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1827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41827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First-generation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1827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non-personalized Cancer DNA vaccine (ImmunoBody® </a:t>
                </a:r>
                <a:r>
                  <a:rPr lang="en-US" sz="1200" dirty="0">
                    <a:solidFill>
                      <a:srgbClr val="041827">
                        <a:lumMod val="90000"/>
                        <a:lumOff val="10000"/>
                      </a:srgbClr>
                    </a:solidFill>
                    <a:latin typeface="Segoe UI"/>
                  </a:rPr>
                  <a:t>platform); IM delivery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0" i="0" dirty="0">
                  <a:effectLst/>
                </a:endParaRPr>
              </a:p>
              <a:p>
                <a:pPr marL="461963" indent="-461963" algn="ctr">
                  <a:defRPr/>
                </a:pPr>
                <a:r>
                  <a:rPr lang="en-US" sz="1200" b="1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</a:rPr>
                  <a:t>iSCIB1+</a:t>
                </a:r>
                <a:r>
                  <a:rPr lang="en-US" sz="1200" b="1" dirty="0"/>
                  <a:t> </a:t>
                </a:r>
              </a:p>
              <a:p>
                <a:pPr>
                  <a:defRPr/>
                </a:pPr>
                <a:r>
                  <a:rPr lang="en-US" sz="1200" b="1" i="1" kern="1200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rPr>
                  <a:t>N</a:t>
                </a:r>
                <a:r>
                  <a:rPr lang="en-US" sz="1200" b="1" i="1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</a:rPr>
                  <a:t>ext-generation</a:t>
                </a:r>
                <a:r>
                  <a:rPr lang="en-US" sz="1200" b="0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</a:rPr>
                  <a:t> modified version of SCIB1 (</a:t>
                </a:r>
                <a:r>
                  <a:rPr lang="en-US" sz="1200" b="0" dirty="0" err="1">
                    <a:solidFill>
                      <a:schemeClr val="accent2">
                        <a:lumMod val="90000"/>
                        <a:lumOff val="10000"/>
                      </a:schemeClr>
                    </a:solidFill>
                  </a:rPr>
                  <a:t>AvidiMab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1827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®</a:t>
                </a:r>
                <a:r>
                  <a:rPr lang="en-US" sz="1200" b="0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</a:rPr>
                  <a:t> platform);</a:t>
                </a:r>
                <a:r>
                  <a:rPr lang="en-US" sz="1200" b="0" kern="1200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rPr>
                  <a:t> enhanced formulation; broader patient population use</a:t>
                </a:r>
                <a:r>
                  <a:rPr lang="en-US" sz="1200" dirty="0">
                    <a:solidFill>
                      <a:srgbClr val="041827">
                        <a:lumMod val="90000"/>
                        <a:lumOff val="10000"/>
                      </a:srgbClr>
                    </a:solidFill>
                    <a:latin typeface="Segoe UI"/>
                  </a:rPr>
                  <a:t>.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4182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2722EB-8ACB-EB53-9613-0AA4B819BB89}"/>
                  </a:ext>
                </a:extLst>
              </p:cNvPr>
              <p:cNvSpPr txBox="1"/>
              <p:nvPr/>
            </p:nvSpPr>
            <p:spPr>
              <a:xfrm>
                <a:off x="1670691" y="1427916"/>
                <a:ext cx="2388218" cy="393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10578D">
                        <a:lumMod val="75000"/>
                      </a:srgbClr>
                    </a:solidFill>
                    <a:latin typeface="Segoe UI" panose="020B0502040204020203" pitchFamily="34" charset="0"/>
                  </a:rPr>
                  <a:t>Vaccine Background</a:t>
                </a:r>
              </a:p>
            </p:txBody>
          </p:sp>
        </p:grp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EEE7963-7312-84F1-E97F-B7456E3B8B93}"/>
                </a:ext>
              </a:extLst>
            </p:cNvPr>
            <p:cNvSpPr/>
            <p:nvPr/>
          </p:nvSpPr>
          <p:spPr>
            <a:xfrm>
              <a:off x="505782" y="2742505"/>
              <a:ext cx="3337973" cy="3090797"/>
            </a:xfrm>
            <a:prstGeom prst="roundRect">
              <a:avLst/>
            </a:prstGeom>
            <a:noFill/>
            <a:ln w="381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D294951-A6A9-46CB-993C-03930D9C152F}"/>
              </a:ext>
            </a:extLst>
          </p:cNvPr>
          <p:cNvSpPr txBox="1"/>
          <p:nvPr/>
        </p:nvSpPr>
        <p:spPr>
          <a:xfrm>
            <a:off x="5021751" y="2503291"/>
            <a:ext cx="603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0578D">
                    <a:lumMod val="75000"/>
                  </a:srgbClr>
                </a:solidFill>
                <a:latin typeface="Segoe UI" panose="020B0502040204020203" pitchFamily="34" charset="0"/>
              </a:rPr>
              <a:t>Clinical data → Next-gen study design → Tropis expansion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DCC0C5-B8EB-9D53-AEDA-B869BB2675D2}"/>
              </a:ext>
            </a:extLst>
          </p:cNvPr>
          <p:cNvGrpSpPr/>
          <p:nvPr/>
        </p:nvGrpSpPr>
        <p:grpSpPr>
          <a:xfrm>
            <a:off x="4190875" y="2478667"/>
            <a:ext cx="7704669" cy="3100130"/>
            <a:chOff x="4133162" y="2029694"/>
            <a:chExt cx="7704669" cy="3100130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CDF53F9-28D7-EBFF-925C-DCED95D4A49E}"/>
                </a:ext>
              </a:extLst>
            </p:cNvPr>
            <p:cNvSpPr/>
            <p:nvPr/>
          </p:nvSpPr>
          <p:spPr>
            <a:xfrm>
              <a:off x="9697852" y="2957455"/>
              <a:ext cx="1002082" cy="391792"/>
            </a:xfrm>
            <a:prstGeom prst="flowChartAlternateProcess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2">
                      <a:lumMod val="75000"/>
                      <a:lumOff val="25000"/>
                    </a:schemeClr>
                  </a:solidFill>
                </a:rPr>
                <a:t>Tropis (ID) Cohort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B1DF9-13FE-7261-E645-71A03A039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899" y="2537712"/>
              <a:ext cx="3272306" cy="22950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9771F2-4F6A-E184-D449-E8E87C5F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6110" y="3120949"/>
              <a:ext cx="1021581" cy="1109373"/>
            </a:xfrm>
            <a:prstGeom prst="rect">
              <a:avLst/>
            </a:prstGeom>
          </p:spPr>
        </p:pic>
        <p:sp>
          <p:nvSpPr>
            <p:cNvPr id="24" name="Flowchart: Alternate Process 23">
              <a:extLst>
                <a:ext uri="{FF2B5EF4-FFF2-40B4-BE49-F238E27FC236}">
                  <a16:creationId xmlns:a16="http://schemas.microsoft.com/office/drawing/2014/main" id="{AD8DB4EE-409D-4D7D-4820-51108137F6EF}"/>
                </a:ext>
              </a:extLst>
            </p:cNvPr>
            <p:cNvSpPr/>
            <p:nvPr/>
          </p:nvSpPr>
          <p:spPr>
            <a:xfrm>
              <a:off x="8516323" y="2954285"/>
              <a:ext cx="842123" cy="391792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2">
                      <a:lumMod val="75000"/>
                      <a:lumOff val="25000"/>
                    </a:schemeClr>
                  </a:solidFill>
                </a:rPr>
                <a:t>iSCIB1+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DB9F60C-6009-F501-5799-23C2A7F14623}"/>
                </a:ext>
              </a:extLst>
            </p:cNvPr>
            <p:cNvSpPr/>
            <p:nvPr/>
          </p:nvSpPr>
          <p:spPr>
            <a:xfrm>
              <a:off x="4133162" y="2029694"/>
              <a:ext cx="7591839" cy="3100130"/>
            </a:xfrm>
            <a:prstGeom prst="roundRect">
              <a:avLst/>
            </a:prstGeom>
            <a:noFill/>
            <a:ln w="38100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4D5D0DD-25E2-6A5A-1CF6-67824161C374}"/>
                </a:ext>
              </a:extLst>
            </p:cNvPr>
            <p:cNvSpPr txBox="1"/>
            <p:nvPr/>
          </p:nvSpPr>
          <p:spPr>
            <a:xfrm>
              <a:off x="10749695" y="3021812"/>
              <a:ext cx="1088136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accent2">
                      <a:lumMod val="75000"/>
                      <a:lumOff val="25000"/>
                    </a:schemeClr>
                  </a:solidFill>
                </a:rPr>
                <a:t>(N=43)</a:t>
              </a:r>
            </a:p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60500F-9D03-F2C8-0057-4165B1779B6E}"/>
                </a:ext>
              </a:extLst>
            </p:cNvPr>
            <p:cNvSpPr txBox="1"/>
            <p:nvPr/>
          </p:nvSpPr>
          <p:spPr>
            <a:xfrm>
              <a:off x="8413898" y="3411989"/>
              <a:ext cx="269453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2">
                      <a:lumMod val="75000"/>
                      <a:lumOff val="25000"/>
                    </a:schemeClr>
                  </a:solidFill>
                </a:rPr>
                <a:t>Next-generation vaccine with ID delivery cohort  </a:t>
              </a:r>
            </a:p>
            <a:p>
              <a:endParaRPr lang="en-US" sz="1400" dirty="0">
                <a:solidFill>
                  <a:schemeClr val="accent2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2">
                      <a:lumMod val="75000"/>
                      <a:lumOff val="25000"/>
                    </a:schemeClr>
                  </a:solidFill>
                </a:rPr>
                <a:t>25-week ORR data expected mid-to-late 2025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accent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C44C57-75BF-EB02-184B-331AEF172FF2}"/>
              </a:ext>
            </a:extLst>
          </p:cNvPr>
          <p:cNvSpPr txBox="1"/>
          <p:nvPr/>
        </p:nvSpPr>
        <p:spPr>
          <a:xfrm>
            <a:off x="4269179" y="5679225"/>
            <a:ext cx="7325016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0578D">
                    <a:lumMod val="75000"/>
                  </a:srgbClr>
                </a:solidFill>
                <a:latin typeface="Segoe UI" panose="020B0502040204020203" pitchFamily="34" charset="0"/>
              </a:rPr>
              <a:t>PharmaJet enabled IM delivery in SCIB1 and now supports ID delivery via Tropis in iSCIB1+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4DC0D-8EF3-F508-037B-3E08C2DFD0FB}"/>
              </a:ext>
            </a:extLst>
          </p:cNvPr>
          <p:cNvSpPr txBox="1"/>
          <p:nvPr/>
        </p:nvSpPr>
        <p:spPr>
          <a:xfrm>
            <a:off x="9366455" y="3392262"/>
            <a:ext cx="304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0578D">
                    <a:lumMod val="75000"/>
                  </a:srgbClr>
                </a:solidFill>
                <a:latin typeface="Segoe UI" panose="020B0502040204020203" pitchFamily="34" charset="0"/>
              </a:rPr>
              <a:t>→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139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4CB952-5B49-947B-273E-54AE7E83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1" y="25553"/>
            <a:ext cx="11439888" cy="1098570"/>
          </a:xfrm>
        </p:spPr>
        <p:txBody>
          <a:bodyPr>
            <a:normAutofit/>
          </a:bodyPr>
          <a:lstStyle/>
          <a:p>
            <a:r>
              <a:rPr lang="en-US" sz="2800" b="1" dirty="0"/>
              <a:t>Conclusions: Partners Are Harnessing Needle-Free Delivery to Advance Cancer Vaccine Pipelines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71E66-E0D4-8BF2-C2EF-9513A4DA61F7}"/>
              </a:ext>
            </a:extLst>
          </p:cNvPr>
          <p:cNvSpPr txBox="1"/>
          <p:nvPr/>
        </p:nvSpPr>
        <p:spPr>
          <a:xfrm>
            <a:off x="581900" y="1124123"/>
            <a:ext cx="111970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Needle-Free Delivery Induces Immune Responses Across Studies</a:t>
            </a:r>
          </a:p>
          <a:p>
            <a:pPr marL="400050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CD4⁺ and CD8⁺ T cell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responses observed in both preclinical and clinical trials</a:t>
            </a:r>
          </a:p>
          <a:p>
            <a:pPr marL="400050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ID delivery using Tropis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(preclinical) resulted in stronger immune responses and improved survival compared to needle injection</a:t>
            </a:r>
          </a:p>
          <a:p>
            <a:pPr marL="400050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Ongoing cancer vaccine trials </a:t>
            </a:r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</a:rPr>
              <a:t>demonstrated broad immune activation and tumor reduction using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needle-free delivery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Clinical Benefit Demonstrated in Cancer Vaccine Trials</a:t>
            </a:r>
          </a:p>
          <a:p>
            <a:pPr marL="400050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HPV DNA vaccines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Demonstrated lesion size reduction, disease control, and increased survival probability in both monotherapy and in combination with checkpoint inhibitors</a:t>
            </a:r>
          </a:p>
          <a:p>
            <a:pPr marL="400050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SCIB1 melanoma vaccine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Higher objective response rates observed when combined with checkpoint inhibitors and delivered via needle-free injection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E23E7-8C0B-F8B2-1918-5521043138FD}"/>
              </a:ext>
            </a:extLst>
          </p:cNvPr>
          <p:cNvSpPr txBox="1"/>
          <p:nvPr/>
        </p:nvSpPr>
        <p:spPr>
          <a:xfrm>
            <a:off x="1058780" y="4608550"/>
            <a:ext cx="10106525" cy="17727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577850" indent="-228600">
              <a:lnSpc>
                <a:spcPct val="110000"/>
              </a:lnSpc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577850" indent="-228600">
              <a:lnSpc>
                <a:spcPct val="110000"/>
              </a:lnSpc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ID delivery with Tropis </a:t>
            </a:r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</a:rPr>
              <a:t>In partnership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Scancell, an intradermal cohort</a:t>
            </a:r>
            <a:r>
              <a:rPr lang="en-US" dirty="0">
                <a:solidFill>
                  <a:prstClr val="black"/>
                </a:solidFill>
                <a:latin typeface="Segoe UI"/>
              </a:rPr>
              <a:t> with iSCIB1+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</a:p>
          <a:p>
            <a:pPr marL="577850" indent="-228600">
              <a:lnSpc>
                <a:spcPct val="110000"/>
              </a:lnSpc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has been added to the SCOPE trial</a:t>
            </a:r>
          </a:p>
          <a:p>
            <a:pPr marL="577850" marR="0" lvl="0" indent="-2286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Tropis: The Only Commercially Scaled ID Needle-Free Platform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57785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12+ million vaccinations administered</a:t>
            </a:r>
          </a:p>
          <a:p>
            <a:pPr marL="57785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CE marked and WHO prequalified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645756F-0FBE-381B-7129-1E9958C0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564" y="5187542"/>
            <a:ext cx="1839999" cy="109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D62C4D-E3E3-C6EA-B7AB-6BBFF5F336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64471" y="6356350"/>
            <a:ext cx="38940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BB584-4013-41EC-BA6D-063B0823FBE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7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34B28-D8B6-B057-0114-B8BCC0720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9">
            <a:extLst>
              <a:ext uri="{FF2B5EF4-FFF2-40B4-BE49-F238E27FC236}">
                <a16:creationId xmlns:a16="http://schemas.microsoft.com/office/drawing/2014/main" id="{0A3EAF92-0CD7-90E1-F721-51D49D19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49" y="1962332"/>
            <a:ext cx="5184805" cy="2755612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217091" name="Picture 15">
            <a:extLst>
              <a:ext uri="{FF2B5EF4-FFF2-40B4-BE49-F238E27FC236}">
                <a16:creationId xmlns:a16="http://schemas.microsoft.com/office/drawing/2014/main" id="{B18F75C0-B092-7582-51D9-E76773CD7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3868" r="35911"/>
          <a:stretch/>
        </p:blipFill>
        <p:spPr bwMode="auto">
          <a:xfrm>
            <a:off x="581914" y="1840597"/>
            <a:ext cx="3298970" cy="284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AAC193-F7DC-8BB0-C331-B52D011F2BAB}"/>
              </a:ext>
            </a:extLst>
          </p:cNvPr>
          <p:cNvSpPr/>
          <p:nvPr/>
        </p:nvSpPr>
        <p:spPr>
          <a:xfrm>
            <a:off x="5726627" y="1114900"/>
            <a:ext cx="522287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731C31-2966-D75E-41D4-4E43FB5A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3" y="174608"/>
            <a:ext cx="11796713" cy="91536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2000" dirty="0">
                <a:latin typeface="+mn-lt"/>
              </a:rPr>
            </a:br>
            <a:r>
              <a:rPr lang="en-US" sz="3100" b="1" dirty="0">
                <a:latin typeface="Poppins" panose="00000500000000000000" pitchFamily="2" charset="0"/>
                <a:cs typeface="Poppins" panose="00000500000000000000" pitchFamily="2" charset="0"/>
              </a:rPr>
              <a:t>Intradermal (ID) Delivery of a Therapeutic HPV Vaccine Using Tropis</a:t>
            </a:r>
            <a:r>
              <a:rPr lang="en-US" altLang="en-US" sz="3100" b="1" baseline="300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®</a:t>
            </a:r>
            <a:r>
              <a:rPr lang="en-US" sz="3100" b="1" baseline="300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100" b="1" dirty="0">
                <a:latin typeface="Poppins" panose="00000500000000000000" pitchFamily="2" charset="0"/>
                <a:cs typeface="Poppins" panose="00000500000000000000" pitchFamily="2" charset="0"/>
              </a:rPr>
              <a:t>Slows Tumor Growth and Improves Survival</a:t>
            </a:r>
            <a:br>
              <a:rPr lang="en-US" sz="2000" dirty="0">
                <a:latin typeface="+mn-lt"/>
              </a:rPr>
            </a:br>
            <a:br>
              <a:rPr lang="en-US" sz="2000" dirty="0"/>
            </a:br>
            <a:endParaRPr lang="en-US" sz="200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17103" name="Slide Number Placeholder 3">
            <a:extLst>
              <a:ext uri="{FF2B5EF4-FFF2-40B4-BE49-F238E27FC236}">
                <a16:creationId xmlns:a16="http://schemas.microsoft.com/office/drawing/2014/main" id="{8A47F719-668A-94C5-AF2E-EDD2B79B633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06B03-D625-485D-80DB-5E38D2FEAAF0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98B39-3142-A30D-199D-EBEF816943F5}"/>
              </a:ext>
            </a:extLst>
          </p:cNvPr>
          <p:cNvSpPr/>
          <p:nvPr/>
        </p:nvSpPr>
        <p:spPr>
          <a:xfrm>
            <a:off x="402186" y="1791405"/>
            <a:ext cx="522288" cy="45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14CC3A-517A-D30B-874C-8EDB352CD0E6}"/>
              </a:ext>
            </a:extLst>
          </p:cNvPr>
          <p:cNvSpPr/>
          <p:nvPr/>
        </p:nvSpPr>
        <p:spPr>
          <a:xfrm>
            <a:off x="6495181" y="1442147"/>
            <a:ext cx="522288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623A1C-05BE-D67C-8F87-0BB854FB2AFF}"/>
              </a:ext>
            </a:extLst>
          </p:cNvPr>
          <p:cNvSpPr/>
          <p:nvPr/>
        </p:nvSpPr>
        <p:spPr>
          <a:xfrm>
            <a:off x="525592" y="2215037"/>
            <a:ext cx="303745" cy="37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8B4186-57A6-CDBD-6116-F0F15D2B107B}"/>
              </a:ext>
            </a:extLst>
          </p:cNvPr>
          <p:cNvSpPr/>
          <p:nvPr/>
        </p:nvSpPr>
        <p:spPr>
          <a:xfrm>
            <a:off x="677992" y="2367437"/>
            <a:ext cx="303745" cy="37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35433F-2F91-E2C8-46C8-E5AB5D267124}"/>
              </a:ext>
            </a:extLst>
          </p:cNvPr>
          <p:cNvSpPr/>
          <p:nvPr/>
        </p:nvSpPr>
        <p:spPr>
          <a:xfrm>
            <a:off x="6388270" y="2062637"/>
            <a:ext cx="303745" cy="45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912FE8-8AD6-57F8-B84C-6D47FF47CB60}"/>
              </a:ext>
            </a:extLst>
          </p:cNvPr>
          <p:cNvSpPr/>
          <p:nvPr/>
        </p:nvSpPr>
        <p:spPr>
          <a:xfrm>
            <a:off x="4372213" y="3668226"/>
            <a:ext cx="522288" cy="26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A8BEED-1A38-495D-034B-6B75FCE0B909}"/>
              </a:ext>
            </a:extLst>
          </p:cNvPr>
          <p:cNvSpPr txBox="1"/>
          <p:nvPr/>
        </p:nvSpPr>
        <p:spPr>
          <a:xfrm>
            <a:off x="1357584" y="5580616"/>
            <a:ext cx="3817580" cy="738664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ID needle-free vaccination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significantly slowed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tumor growth compared to untreated and I.M.-needle groups.</a:t>
            </a:r>
          </a:p>
        </p:txBody>
      </p:sp>
      <p:sp>
        <p:nvSpPr>
          <p:cNvPr id="217088" name="TextBox 217087">
            <a:extLst>
              <a:ext uri="{FF2B5EF4-FFF2-40B4-BE49-F238E27FC236}">
                <a16:creationId xmlns:a16="http://schemas.microsoft.com/office/drawing/2014/main" id="{A007DA12-4808-FEF5-379B-C2DBEBAE390E}"/>
              </a:ext>
            </a:extLst>
          </p:cNvPr>
          <p:cNvSpPr txBox="1"/>
          <p:nvPr/>
        </p:nvSpPr>
        <p:spPr>
          <a:xfrm>
            <a:off x="7227366" y="5580616"/>
            <a:ext cx="3354909" cy="738664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ID needle-free vaccination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significantly improved survival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578D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compared to all other groups.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C6393-D1B2-A1D7-5345-2AD9BC746ACD}"/>
              </a:ext>
            </a:extLst>
          </p:cNvPr>
          <p:cNvSpPr txBox="1"/>
          <p:nvPr/>
        </p:nvSpPr>
        <p:spPr>
          <a:xfrm>
            <a:off x="0" y="6625171"/>
            <a:ext cx="10164619" cy="20005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Peng,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et 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(2023).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Immune responses, therapeutic anti-tumor effects, and tolerability upon therapeutic HPV16/18 E6/E7 DNA vaccination via needle-free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biojector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PMID: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37791765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41827">
                  <a:lumMod val="90000"/>
                  <a:lumOff val="1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8BA54-BF21-A052-3069-74D9C585E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941" y="5063966"/>
            <a:ext cx="6916115" cy="2286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BF4A5-5E0F-9B92-5DB9-BF5A6677C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836" y="2286937"/>
            <a:ext cx="1695687" cy="7335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6DAEA3-7079-038F-9D14-4008091F609B}"/>
              </a:ext>
            </a:extLst>
          </p:cNvPr>
          <p:cNvSpPr txBox="1"/>
          <p:nvPr/>
        </p:nvSpPr>
        <p:spPr>
          <a:xfrm>
            <a:off x="10403757" y="3211238"/>
            <a:ext cx="135809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50% probability of survival vs 0% in other groups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67908-710C-0126-D3A6-D600F8B248E8}"/>
              </a:ext>
            </a:extLst>
          </p:cNvPr>
          <p:cNvSpPr txBox="1"/>
          <p:nvPr/>
        </p:nvSpPr>
        <p:spPr>
          <a:xfrm>
            <a:off x="829337" y="1364917"/>
            <a:ext cx="10653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Preclinical study in mice challenged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TC-1 tumor cells and treated with the HPV DNA vaccine pBI-11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0403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94105-1829-787A-6616-747F3469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82C78-CEC9-E9CC-415A-605BF5A6CC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51619"/>
            <a:ext cx="7256206" cy="696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93B196-289C-CE74-5657-AE67D63A2ABA}"/>
              </a:ext>
            </a:extLst>
          </p:cNvPr>
          <p:cNvSpPr/>
          <p:nvPr/>
        </p:nvSpPr>
        <p:spPr>
          <a:xfrm>
            <a:off x="362096" y="3044580"/>
            <a:ext cx="2008633" cy="2008633"/>
          </a:xfrm>
          <a:prstGeom prst="ellipse">
            <a:avLst/>
          </a:prstGeom>
          <a:solidFill>
            <a:schemeClr val="bg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67DBF4-A655-3A27-7A8E-F5662AD1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5577"/>
            <a:ext cx="7256206" cy="88091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 PharmaJet at a Glance</a:t>
            </a:r>
          </a:p>
        </p:txBody>
      </p:sp>
      <p:sp>
        <p:nvSpPr>
          <p:cNvPr id="1033" name="Slide Number Placeholder 1032">
            <a:extLst>
              <a:ext uri="{FF2B5EF4-FFF2-40B4-BE49-F238E27FC236}">
                <a16:creationId xmlns:a16="http://schemas.microsoft.com/office/drawing/2014/main" id="{5A6E03C4-200B-A4D8-8B20-6C6E89F1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565392"/>
            <a:ext cx="381000" cy="2163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643EC-EB04-4D14-B81E-B0C9C0A14ED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342BF-B13A-D275-64B5-9E94478C482E}"/>
              </a:ext>
            </a:extLst>
          </p:cNvPr>
          <p:cNvSpPr txBox="1"/>
          <p:nvPr/>
        </p:nvSpPr>
        <p:spPr>
          <a:xfrm>
            <a:off x="7726678" y="381000"/>
            <a:ext cx="4190360" cy="209288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VISION: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 lead a transformation on how medicines harness the full power of the immune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MISSION: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 improve performance and outcomes of medicines with breakthrough delivery technology that navigates the immune system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A1FD7B-6D28-8EF8-8E3F-D29C1C93A5C4}"/>
              </a:ext>
            </a:extLst>
          </p:cNvPr>
          <p:cNvSpPr/>
          <p:nvPr/>
        </p:nvSpPr>
        <p:spPr>
          <a:xfrm>
            <a:off x="641568" y="1104867"/>
            <a:ext cx="822960" cy="82296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D42B0A-9997-3838-4D98-8032721E1C5E}"/>
              </a:ext>
            </a:extLst>
          </p:cNvPr>
          <p:cNvSpPr/>
          <p:nvPr/>
        </p:nvSpPr>
        <p:spPr>
          <a:xfrm>
            <a:off x="2324267" y="1878159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DC7009-3265-32BC-2246-71B3178E31B7}"/>
              </a:ext>
            </a:extLst>
          </p:cNvPr>
          <p:cNvSpPr/>
          <p:nvPr/>
        </p:nvSpPr>
        <p:spPr>
          <a:xfrm>
            <a:off x="4382809" y="2816273"/>
            <a:ext cx="786384" cy="786384"/>
          </a:xfrm>
          <a:prstGeom prst="ellipse">
            <a:avLst/>
          </a:prstGeom>
          <a:solidFill>
            <a:srgbClr val="5D93B6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8AC3A3-DD92-7D4E-4E50-17AB793434C9}"/>
              </a:ext>
            </a:extLst>
          </p:cNvPr>
          <p:cNvSpPr/>
          <p:nvPr/>
        </p:nvSpPr>
        <p:spPr>
          <a:xfrm>
            <a:off x="3034608" y="3928137"/>
            <a:ext cx="914400" cy="914400"/>
          </a:xfrm>
          <a:prstGeom prst="ellipse">
            <a:avLst/>
          </a:prstGeom>
          <a:solidFill>
            <a:srgbClr val="5188A8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8D51AC-2B4C-1A65-0253-06946D54B7C9}"/>
              </a:ext>
            </a:extLst>
          </p:cNvPr>
          <p:cNvSpPr/>
          <p:nvPr/>
        </p:nvSpPr>
        <p:spPr>
          <a:xfrm>
            <a:off x="564803" y="5291239"/>
            <a:ext cx="1034832" cy="1034832"/>
          </a:xfrm>
          <a:prstGeom prst="ellipse">
            <a:avLst/>
          </a:prstGeom>
          <a:solidFill>
            <a:schemeClr val="tx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8284C-FEE3-1592-AC89-F82F877E79C5}"/>
              </a:ext>
            </a:extLst>
          </p:cNvPr>
          <p:cNvSpPr txBox="1"/>
          <p:nvPr/>
        </p:nvSpPr>
        <p:spPr>
          <a:xfrm>
            <a:off x="4119789" y="4166068"/>
            <a:ext cx="2937777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And only needle-free delivery system to achieve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World Health Organization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standards for Pre-qualification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24B5A-7D61-7CFC-DDC3-DAA922EDB17B}"/>
              </a:ext>
            </a:extLst>
          </p:cNvPr>
          <p:cNvSpPr txBox="1"/>
          <p:nvPr/>
        </p:nvSpPr>
        <p:spPr>
          <a:xfrm>
            <a:off x="3160560" y="4093943"/>
            <a:ext cx="914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33B1FB-D6AF-3C21-54FB-F8AFF1AD9858}"/>
              </a:ext>
            </a:extLst>
          </p:cNvPr>
          <p:cNvSpPr txBox="1"/>
          <p:nvPr/>
        </p:nvSpPr>
        <p:spPr>
          <a:xfrm>
            <a:off x="1574559" y="1352192"/>
            <a:ext cx="4907384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Private company headquartered in Golden, Colorado, USA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E49B4-A1BE-9233-9689-E975FC57AF0D}"/>
              </a:ext>
            </a:extLst>
          </p:cNvPr>
          <p:cNvSpPr txBox="1"/>
          <p:nvPr/>
        </p:nvSpPr>
        <p:spPr>
          <a:xfrm>
            <a:off x="5074446" y="5540773"/>
            <a:ext cx="187610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Active clinical-stage partnerships in infectious disease and oncology indications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3ACC95-6EDA-EDB1-9201-3A2851D3835D}"/>
              </a:ext>
            </a:extLst>
          </p:cNvPr>
          <p:cNvGrpSpPr/>
          <p:nvPr/>
        </p:nvGrpSpPr>
        <p:grpSpPr>
          <a:xfrm>
            <a:off x="4163308" y="5592316"/>
            <a:ext cx="808885" cy="785672"/>
            <a:chOff x="4247399" y="5293273"/>
            <a:chExt cx="808885" cy="78567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737C83-88F0-81B9-341F-B00AFF1D292C}"/>
                </a:ext>
              </a:extLst>
            </p:cNvPr>
            <p:cNvSpPr/>
            <p:nvPr/>
          </p:nvSpPr>
          <p:spPr>
            <a:xfrm>
              <a:off x="4247399" y="5293273"/>
              <a:ext cx="785672" cy="785672"/>
            </a:xfrm>
            <a:prstGeom prst="ellipse">
              <a:avLst/>
            </a:prstGeom>
            <a:solidFill>
              <a:srgbClr val="28627A"/>
            </a:solidFill>
            <a:ln w="6350">
              <a:solidFill>
                <a:srgbClr val="2862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406F0F-F4C2-6020-5F65-BA9258E4520D}"/>
                </a:ext>
              </a:extLst>
            </p:cNvPr>
            <p:cNvSpPr txBox="1"/>
            <p:nvPr/>
          </p:nvSpPr>
          <p:spPr>
            <a:xfrm>
              <a:off x="4257211" y="5409776"/>
              <a:ext cx="79907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13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89CA1E6-19C4-5A31-8FF2-51D3517B1582}"/>
              </a:ext>
            </a:extLst>
          </p:cNvPr>
          <p:cNvSpPr txBox="1"/>
          <p:nvPr/>
        </p:nvSpPr>
        <p:spPr>
          <a:xfrm>
            <a:off x="4543548" y="2894665"/>
            <a:ext cx="72542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A3A7C0-280D-FF97-921A-CCEE80E6C634}"/>
              </a:ext>
            </a:extLst>
          </p:cNvPr>
          <p:cNvSpPr txBox="1"/>
          <p:nvPr/>
        </p:nvSpPr>
        <p:spPr>
          <a:xfrm>
            <a:off x="553845" y="5570362"/>
            <a:ext cx="11138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12M+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BB7F0A-A450-5CA9-2262-192528C4B010}"/>
              </a:ext>
            </a:extLst>
          </p:cNvPr>
          <p:cNvSpPr txBox="1"/>
          <p:nvPr/>
        </p:nvSpPr>
        <p:spPr>
          <a:xfrm>
            <a:off x="5263064" y="2907863"/>
            <a:ext cx="1779788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Products approved for use with PharmaJet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id="{B9E785D1-3DE9-8527-731A-B829FD268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861" y="1210862"/>
            <a:ext cx="586737" cy="5867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6AA275-ED57-D826-FD6B-984B58FCFF38}"/>
              </a:ext>
            </a:extLst>
          </p:cNvPr>
          <p:cNvSpPr txBox="1"/>
          <p:nvPr/>
        </p:nvSpPr>
        <p:spPr>
          <a:xfrm>
            <a:off x="1677516" y="5834521"/>
            <a:ext cx="1762277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 Light"/>
              </a:rPr>
              <a:t>Vaccinations delivered for polio in pediatric populations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06C460-3B83-EA98-B96A-E59C551C8CEB}"/>
              </a:ext>
            </a:extLst>
          </p:cNvPr>
          <p:cNvSpPr txBox="1"/>
          <p:nvPr/>
        </p:nvSpPr>
        <p:spPr>
          <a:xfrm>
            <a:off x="3386567" y="2065798"/>
            <a:ext cx="3809761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/>
              <a:t>Team of professionals with global experience across the spectrum of drug-device development, commercialization, and medical affairs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+mn-ea"/>
              <a:cs typeface="Segoe UI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AC892AF-BA8D-4160-4536-D3776DC71368}"/>
              </a:ext>
            </a:extLst>
          </p:cNvPr>
          <p:cNvCxnSpPr>
            <a:cxnSpLocks/>
          </p:cNvCxnSpPr>
          <p:nvPr/>
        </p:nvCxnSpPr>
        <p:spPr>
          <a:xfrm>
            <a:off x="1110774" y="1968191"/>
            <a:ext cx="123359" cy="1202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148002-C652-B39F-7259-84E6F1EE88FF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1814826" y="2658648"/>
            <a:ext cx="643352" cy="649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C4E93C-0BAF-6ECF-6311-BFAEC4F7F4A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099949" y="3209465"/>
            <a:ext cx="2282860" cy="575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263312-C015-27AC-7BFC-9A71F7DC0878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2203834" y="4232483"/>
            <a:ext cx="830774" cy="152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FF855FE-1202-91C4-1D7E-A2228A8DFCEC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1987438" y="4669922"/>
            <a:ext cx="2192962" cy="1182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2CFB1E-4E23-6A6F-D9A2-1EDEDA6DE944}"/>
              </a:ext>
            </a:extLst>
          </p:cNvPr>
          <p:cNvCxnSpPr>
            <a:cxnSpLocks/>
          </p:cNvCxnSpPr>
          <p:nvPr/>
        </p:nvCxnSpPr>
        <p:spPr>
          <a:xfrm flipH="1" flipV="1">
            <a:off x="768861" y="4715120"/>
            <a:ext cx="249227" cy="565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F9F0676-46DC-C05F-8299-9AC945D9D29A}"/>
              </a:ext>
            </a:extLst>
          </p:cNvPr>
          <p:cNvSpPr/>
          <p:nvPr/>
        </p:nvSpPr>
        <p:spPr>
          <a:xfrm>
            <a:off x="488149" y="3170633"/>
            <a:ext cx="1756526" cy="175652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63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2" name="Picture 31" descr="A close-up of a device&#10;&#10;Description automatically generated">
            <a:extLst>
              <a:ext uri="{FF2B5EF4-FFF2-40B4-BE49-F238E27FC236}">
                <a16:creationId xmlns:a16="http://schemas.microsoft.com/office/drawing/2014/main" id="{F52F55E7-4DE9-713F-3AD3-E446C8B45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692">
            <a:off x="141748" y="3341660"/>
            <a:ext cx="2335420" cy="1389403"/>
          </a:xfrm>
          <a:prstGeom prst="rect">
            <a:avLst/>
          </a:prstGeom>
        </p:spPr>
      </p:pic>
      <p:pic>
        <p:nvPicPr>
          <p:cNvPr id="2" name="Graphic 1" descr="Earth globe: Americas with solid fill">
            <a:extLst>
              <a:ext uri="{FF2B5EF4-FFF2-40B4-BE49-F238E27FC236}">
                <a16:creationId xmlns:a16="http://schemas.microsoft.com/office/drawing/2014/main" id="{C1D2576F-F61A-71C7-E84B-285BADA3A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5922" y="1968191"/>
            <a:ext cx="722352" cy="740937"/>
          </a:xfrm>
          <a:prstGeom prst="rect">
            <a:avLst/>
          </a:prstGeom>
        </p:spPr>
      </p:pic>
      <p:pic>
        <p:nvPicPr>
          <p:cNvPr id="1026" name="Picture 2" descr="5 Reasons to Move to Golden | Prevu">
            <a:extLst>
              <a:ext uri="{FF2B5EF4-FFF2-40B4-BE49-F238E27FC236}">
                <a16:creationId xmlns:a16="http://schemas.microsoft.com/office/drawing/2014/main" id="{9D4B99F8-3567-25D9-83F3-086B0E51C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"/>
          <a:stretch/>
        </p:blipFill>
        <p:spPr bwMode="auto">
          <a:xfrm>
            <a:off x="7336817" y="3177487"/>
            <a:ext cx="4775872" cy="3200501"/>
          </a:xfrm>
          <a:prstGeom prst="roundRect">
            <a:avLst>
              <a:gd name="adj" fmla="val 72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6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A7C113-E644-B433-D233-10305BF3B805}"/>
              </a:ext>
            </a:extLst>
          </p:cNvPr>
          <p:cNvSpPr/>
          <p:nvPr/>
        </p:nvSpPr>
        <p:spPr>
          <a:xfrm>
            <a:off x="3245843" y="2077875"/>
            <a:ext cx="5360988" cy="1651000"/>
          </a:xfrm>
          <a:prstGeom prst="roundRect">
            <a:avLst/>
          </a:prstGeom>
          <a:solidFill>
            <a:schemeClr val="tx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3282A8-3A4A-2953-3071-6C9FCEC86EFC}"/>
              </a:ext>
            </a:extLst>
          </p:cNvPr>
          <p:cNvSpPr/>
          <p:nvPr/>
        </p:nvSpPr>
        <p:spPr>
          <a:xfrm>
            <a:off x="3279775" y="3797777"/>
            <a:ext cx="5360988" cy="1463198"/>
          </a:xfrm>
          <a:prstGeom prst="roundRect">
            <a:avLst/>
          </a:prstGeom>
          <a:solidFill>
            <a:schemeClr val="tx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9C9844-EE65-AD33-E5AD-7D852B19A182}"/>
              </a:ext>
            </a:extLst>
          </p:cNvPr>
          <p:cNvSpPr/>
          <p:nvPr/>
        </p:nvSpPr>
        <p:spPr>
          <a:xfrm>
            <a:off x="3279775" y="5352227"/>
            <a:ext cx="5360988" cy="1329561"/>
          </a:xfrm>
          <a:prstGeom prst="roundRect">
            <a:avLst/>
          </a:prstGeom>
          <a:solidFill>
            <a:schemeClr val="tx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A6569C8-248A-A849-EAF3-041090260474}"/>
              </a:ext>
            </a:extLst>
          </p:cNvPr>
          <p:cNvSpPr/>
          <p:nvPr/>
        </p:nvSpPr>
        <p:spPr>
          <a:xfrm>
            <a:off x="7469188" y="5444014"/>
            <a:ext cx="4110037" cy="1082199"/>
          </a:xfrm>
          <a:prstGeom prst="round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0C0977-C6FB-09D1-76AB-6387F8DD3C8D}"/>
              </a:ext>
            </a:extLst>
          </p:cNvPr>
          <p:cNvSpPr/>
          <p:nvPr/>
        </p:nvSpPr>
        <p:spPr>
          <a:xfrm>
            <a:off x="7469188" y="3823438"/>
            <a:ext cx="4110037" cy="1329588"/>
          </a:xfrm>
          <a:prstGeom prst="round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A2D466-0B83-D6BB-B5FC-CFC284CE9A54}"/>
              </a:ext>
            </a:extLst>
          </p:cNvPr>
          <p:cNvSpPr/>
          <p:nvPr/>
        </p:nvSpPr>
        <p:spPr>
          <a:xfrm>
            <a:off x="7469188" y="2236413"/>
            <a:ext cx="4110037" cy="1408112"/>
          </a:xfrm>
          <a:prstGeom prst="round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75C6F7-CFDD-4E98-F2D4-03022DCA5404}"/>
              </a:ext>
            </a:extLst>
          </p:cNvPr>
          <p:cNvSpPr/>
          <p:nvPr/>
        </p:nvSpPr>
        <p:spPr>
          <a:xfrm>
            <a:off x="354013" y="5436551"/>
            <a:ext cx="4110037" cy="1089662"/>
          </a:xfrm>
          <a:prstGeom prst="round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9FE21A-04E8-DE7B-47BE-ED58CA874CDE}"/>
              </a:ext>
            </a:extLst>
          </p:cNvPr>
          <p:cNvSpPr/>
          <p:nvPr/>
        </p:nvSpPr>
        <p:spPr>
          <a:xfrm>
            <a:off x="354013" y="3818332"/>
            <a:ext cx="4110037" cy="1342632"/>
          </a:xfrm>
          <a:prstGeom prst="round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C83161-7B78-251A-5E1C-63DF74E40EB5}"/>
              </a:ext>
            </a:extLst>
          </p:cNvPr>
          <p:cNvSpPr/>
          <p:nvPr/>
        </p:nvSpPr>
        <p:spPr>
          <a:xfrm>
            <a:off x="354013" y="2206625"/>
            <a:ext cx="4110037" cy="1408113"/>
          </a:xfrm>
          <a:prstGeom prst="round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E6F6F9-2071-5A7C-E58B-22D807757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76213"/>
            <a:ext cx="11605196" cy="8302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PharmaJet Needle-Free Delivery System Components</a:t>
            </a:r>
          </a:p>
        </p:txBody>
      </p:sp>
      <p:sp>
        <p:nvSpPr>
          <p:cNvPr id="167948" name="Slide Number Placeholder 2">
            <a:extLst>
              <a:ext uri="{FF2B5EF4-FFF2-40B4-BE49-F238E27FC236}">
                <a16:creationId xmlns:a16="http://schemas.microsoft.com/office/drawing/2014/main" id="{FD93E69B-97FA-09BD-AAD7-C6856F13F0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650663" y="6565900"/>
            <a:ext cx="381000" cy="21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A4E25E-E246-4B8D-BF5F-D7384A0AA263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67949" name="Picture 4" descr="A close-up of a knife&#10;&#10;Description automatically generated with medium confidence">
            <a:extLst>
              <a:ext uri="{FF2B5EF4-FFF2-40B4-BE49-F238E27FC236}">
                <a16:creationId xmlns:a16="http://schemas.microsoft.com/office/drawing/2014/main" id="{6CC169C6-BFB9-CFC0-0F46-4FB0874B4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3624">
            <a:off x="2579688" y="2405063"/>
            <a:ext cx="16652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0" name="Picture 5" descr="A picture containing indoor, green, dark&#10;&#10;Description automatically generated">
            <a:extLst>
              <a:ext uri="{FF2B5EF4-FFF2-40B4-BE49-F238E27FC236}">
                <a16:creationId xmlns:a16="http://schemas.microsoft.com/office/drawing/2014/main" id="{0E5F5E56-7365-CA2A-9D9F-D220C0F3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3818331"/>
            <a:ext cx="543903" cy="14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1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60937ABB-7CB7-7839-8E35-24760DAC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270">
            <a:off x="3433763" y="5765800"/>
            <a:ext cx="6794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2" name="Picture 7">
            <a:extLst>
              <a:ext uri="{FF2B5EF4-FFF2-40B4-BE49-F238E27FC236}">
                <a16:creationId xmlns:a16="http://schemas.microsoft.com/office/drawing/2014/main" id="{DEEF8CBB-FBE2-321C-30C4-92A53A2C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444">
            <a:off x="7585285" y="2528849"/>
            <a:ext cx="20669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4" name="Picture 9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DA6CEF37-8CD7-817E-1730-50FCF4AD7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23632">
            <a:off x="7345428" y="4133607"/>
            <a:ext cx="1263329" cy="82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6" name="Picture 11" descr="A picture containing cup, plastic&#10;&#10;Description automatically generated">
            <a:extLst>
              <a:ext uri="{FF2B5EF4-FFF2-40B4-BE49-F238E27FC236}">
                <a16:creationId xmlns:a16="http://schemas.microsoft.com/office/drawing/2014/main" id="{496A16D1-8BFD-9898-8879-C5F7BB3D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22">
            <a:off x="7804150" y="5776913"/>
            <a:ext cx="6302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57" name="TextBox 12">
            <a:extLst>
              <a:ext uri="{FF2B5EF4-FFF2-40B4-BE49-F238E27FC236}">
                <a16:creationId xmlns:a16="http://schemas.microsoft.com/office/drawing/2014/main" id="{7F11ACA0-8171-2A5B-F91A-8410C52BD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7" y="4214019"/>
            <a:ext cx="2511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Needle-free Syringes</a:t>
            </a:r>
          </a:p>
        </p:txBody>
      </p:sp>
      <p:sp>
        <p:nvSpPr>
          <p:cNvPr id="167958" name="TextBox 14">
            <a:extLst>
              <a:ext uri="{FF2B5EF4-FFF2-40B4-BE49-F238E27FC236}">
                <a16:creationId xmlns:a16="http://schemas.microsoft.com/office/drawing/2014/main" id="{AB8F5D34-8313-798A-A6B1-5E94C1408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2611438"/>
            <a:ext cx="20645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Spring loading achieved with injector handles</a:t>
            </a:r>
          </a:p>
        </p:txBody>
      </p:sp>
      <p:sp>
        <p:nvSpPr>
          <p:cNvPr id="167959" name="TextBox 15">
            <a:extLst>
              <a:ext uri="{FF2B5EF4-FFF2-40B4-BE49-F238E27FC236}">
                <a16:creationId xmlns:a16="http://schemas.microsoft.com/office/drawing/2014/main" id="{44391C78-D4FE-E3F4-A198-00F9A45FD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950" y="2611438"/>
            <a:ext cx="20190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Spring loading achieved by use of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Reset Station*</a:t>
            </a:r>
          </a:p>
        </p:txBody>
      </p:sp>
      <p:sp>
        <p:nvSpPr>
          <p:cNvPr id="167960" name="TextBox 16">
            <a:extLst>
              <a:ext uri="{FF2B5EF4-FFF2-40B4-BE49-F238E27FC236}">
                <a16:creationId xmlns:a16="http://schemas.microsoft.com/office/drawing/2014/main" id="{03CA4715-A229-BF47-4D13-80D54DAA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383" y="2244519"/>
            <a:ext cx="1737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Delivery Injector Types</a:t>
            </a:r>
          </a:p>
        </p:txBody>
      </p:sp>
      <p:sp>
        <p:nvSpPr>
          <p:cNvPr id="167961" name="TextBox 17">
            <a:extLst>
              <a:ext uri="{FF2B5EF4-FFF2-40B4-BE49-F238E27FC236}">
                <a16:creationId xmlns:a16="http://schemas.microsoft.com/office/drawing/2014/main" id="{3DAEBF77-97EE-D57E-6613-CF2CF614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6" y="5654285"/>
            <a:ext cx="1622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Adapters</a:t>
            </a:r>
          </a:p>
        </p:txBody>
      </p:sp>
      <p:sp>
        <p:nvSpPr>
          <p:cNvPr id="167962" name="TextBox 1">
            <a:extLst>
              <a:ext uri="{FF2B5EF4-FFF2-40B4-BE49-F238E27FC236}">
                <a16:creationId xmlns:a16="http://schemas.microsoft.com/office/drawing/2014/main" id="{47A2B954-1A82-2814-32D9-968CD151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41" y="4559589"/>
            <a:ext cx="2132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0.1ml fixed volume</a:t>
            </a:r>
          </a:p>
        </p:txBody>
      </p:sp>
      <p:sp>
        <p:nvSpPr>
          <p:cNvPr id="167963" name="TextBox 18">
            <a:extLst>
              <a:ext uri="{FF2B5EF4-FFF2-40B4-BE49-F238E27FC236}">
                <a16:creationId xmlns:a16="http://schemas.microsoft.com/office/drawing/2014/main" id="{63F6ED48-6FA4-2CB2-F8B0-C3BE0D7D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801" y="4489904"/>
            <a:ext cx="2130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0.5ml fixed volume</a:t>
            </a:r>
          </a:p>
        </p:txBody>
      </p:sp>
      <p:sp>
        <p:nvSpPr>
          <p:cNvPr id="167964" name="TextBox 19">
            <a:extLst>
              <a:ext uri="{FF2B5EF4-FFF2-40B4-BE49-F238E27FC236}">
                <a16:creationId xmlns:a16="http://schemas.microsoft.com/office/drawing/2014/main" id="{0887C91F-BC34-AE85-F166-08C1654FD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5851662"/>
            <a:ext cx="2516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Fits up to 20mm vials</a:t>
            </a:r>
          </a:p>
        </p:txBody>
      </p:sp>
      <p:sp>
        <p:nvSpPr>
          <p:cNvPr id="167965" name="TextBox 20">
            <a:extLst>
              <a:ext uri="{FF2B5EF4-FFF2-40B4-BE49-F238E27FC236}">
                <a16:creationId xmlns:a16="http://schemas.microsoft.com/office/drawing/2014/main" id="{AC97CF3A-6458-EE53-0724-C3E8C71BC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795" y="5823145"/>
            <a:ext cx="24167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Fits up to 20mm vials</a:t>
            </a:r>
          </a:p>
        </p:txBody>
      </p:sp>
      <p:sp>
        <p:nvSpPr>
          <p:cNvPr id="167966" name="TextBox 21">
            <a:extLst>
              <a:ext uri="{FF2B5EF4-FFF2-40B4-BE49-F238E27FC236}">
                <a16:creationId xmlns:a16="http://schemas.microsoft.com/office/drawing/2014/main" id="{965925B8-4B8B-AE55-1AFE-FA816F74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566" y="1157288"/>
            <a:ext cx="3964696" cy="4619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Tropis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C4C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®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AADC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ID</a:t>
            </a:r>
          </a:p>
        </p:txBody>
      </p:sp>
      <p:sp>
        <p:nvSpPr>
          <p:cNvPr id="167967" name="TextBox 22">
            <a:extLst>
              <a:ext uri="{FF2B5EF4-FFF2-40B4-BE49-F238E27FC236}">
                <a16:creationId xmlns:a16="http://schemas.microsoft.com/office/drawing/2014/main" id="{805D2C63-C741-3D28-D430-BE64E7F15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858" y="1137199"/>
            <a:ext cx="3964695" cy="4619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34AAD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Stratis ® </a:t>
            </a:r>
            <a:r>
              <a:rPr lang="en-US" altLang="en-US" sz="2000" b="1" dirty="0">
                <a:solidFill>
                  <a:srgbClr val="34AAD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IM/SC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65481F-476E-AEA5-2192-B3BD5CE44987}"/>
              </a:ext>
            </a:extLst>
          </p:cNvPr>
          <p:cNvSpPr txBox="1"/>
          <p:nvPr/>
        </p:nvSpPr>
        <p:spPr>
          <a:xfrm>
            <a:off x="5121485" y="2823707"/>
            <a:ext cx="2147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Reusable up to 20,000 injections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191B7E-6BE9-66F5-5D2B-32654723F28E}"/>
              </a:ext>
            </a:extLst>
          </p:cNvPr>
          <p:cNvSpPr txBox="1"/>
          <p:nvPr/>
        </p:nvSpPr>
        <p:spPr>
          <a:xfrm>
            <a:off x="4972049" y="4600575"/>
            <a:ext cx="2403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Filled at bedside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Single-use, disposable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8D3E1C-2579-DE0B-656E-0F764111B714}"/>
              </a:ext>
            </a:extLst>
          </p:cNvPr>
          <p:cNvSpPr txBox="1"/>
          <p:nvPr/>
        </p:nvSpPr>
        <p:spPr>
          <a:xfrm>
            <a:off x="4596445" y="6017615"/>
            <a:ext cx="3155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Attaches syringe to vial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Single-use per vial, disposable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E4A49-0CBE-CDA5-04A8-D66465E659AF}"/>
              </a:ext>
            </a:extLst>
          </p:cNvPr>
          <p:cNvSpPr txBox="1"/>
          <p:nvPr/>
        </p:nvSpPr>
        <p:spPr>
          <a:xfrm>
            <a:off x="9157494" y="6611779"/>
            <a:ext cx="2165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* Reset station not shown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-15 second update Tropis Workflow Trimmed video">
            <a:hlinkClick r:id="" action="ppaction://media"/>
            <a:extLst>
              <a:ext uri="{FF2B5EF4-FFF2-40B4-BE49-F238E27FC236}">
                <a16:creationId xmlns:a16="http://schemas.microsoft.com/office/drawing/2014/main" id="{D443F03D-21D0-9870-2E43-A66D4E6A0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7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81A109-BDA7-2D8A-247F-7F62686E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4" y="2216265"/>
            <a:ext cx="6249648" cy="3250970"/>
          </a:xfrm>
          <a:prstGeom prst="rect">
            <a:avLst/>
          </a:prstGeom>
        </p:spPr>
      </p:pic>
      <p:sp>
        <p:nvSpPr>
          <p:cNvPr id="171010" name="Title 19">
            <a:extLst>
              <a:ext uri="{FF2B5EF4-FFF2-40B4-BE49-F238E27FC236}">
                <a16:creationId xmlns:a16="http://schemas.microsoft.com/office/drawing/2014/main" id="{5FE21300-9405-65F9-DB3D-29A90B4C6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17463"/>
            <a:ext cx="11874500" cy="11001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latin typeface="Poppins" panose="00000500000000000000" pitchFamily="2" charset="0"/>
                <a:cs typeface="Poppins" panose="00000500000000000000" pitchFamily="2" charset="0"/>
              </a:rPr>
              <a:t>Market Access through Global Partners and Regulatory Clearances</a:t>
            </a:r>
          </a:p>
        </p:txBody>
      </p:sp>
      <p:sp>
        <p:nvSpPr>
          <p:cNvPr id="171011" name="Slide Number Placeholder 2">
            <a:extLst>
              <a:ext uri="{FF2B5EF4-FFF2-40B4-BE49-F238E27FC236}">
                <a16:creationId xmlns:a16="http://schemas.microsoft.com/office/drawing/2014/main" id="{C75C2304-44E2-0D15-9125-87AEA4ADA2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D37A4-8E7B-4DD1-8766-4705C17D81B6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71013" name="Content Placeholder 2">
            <a:extLst>
              <a:ext uri="{FF2B5EF4-FFF2-40B4-BE49-F238E27FC236}">
                <a16:creationId xmlns:a16="http://schemas.microsoft.com/office/drawing/2014/main" id="{1FD7F96C-A968-BCCB-802C-8F2F79762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2" y="5553955"/>
            <a:ext cx="98202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382588" indent="-1825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sz="1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566738" indent="-1825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9000"/>
              <a:buFont typeface="Courier New" panose="02070309020205020404" pitchFamily="49" charset="0"/>
              <a:buChar char="o"/>
              <a:tabLst>
                <a:tab pos="798513" algn="l"/>
              </a:tabLst>
              <a:defRPr sz="12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749300" indent="-1825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tabLst>
                <a:tab pos="688975" algn="l"/>
              </a:tabLst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931863" indent="-1825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rgbClr val="34AADC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PharmaJet’s needle-free injection devices are the first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471B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and only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to achieve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71B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World Health Organization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standards for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71B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Pre-qualification.</a:t>
            </a:r>
          </a:p>
        </p:txBody>
      </p:sp>
      <p:pic>
        <p:nvPicPr>
          <p:cNvPr id="171015" name="Picture 6">
            <a:extLst>
              <a:ext uri="{FF2B5EF4-FFF2-40B4-BE49-F238E27FC236}">
                <a16:creationId xmlns:a16="http://schemas.microsoft.com/office/drawing/2014/main" id="{CF2E207C-A51D-7941-86E1-E9BE87D2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499" y="3750082"/>
            <a:ext cx="4333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7" name="TextBox 8">
            <a:extLst>
              <a:ext uri="{FF2B5EF4-FFF2-40B4-BE49-F238E27FC236}">
                <a16:creationId xmlns:a16="http://schemas.microsoft.com/office/drawing/2014/main" id="{4AD9FC20-41C4-030C-187E-4819505F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663700"/>
            <a:ext cx="606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Global Development and Commercial Partnerships</a:t>
            </a:r>
          </a:p>
        </p:txBody>
      </p:sp>
      <p:pic>
        <p:nvPicPr>
          <p:cNvPr id="171018" name="Graphic 9" descr="Marker">
            <a:extLst>
              <a:ext uri="{FF2B5EF4-FFF2-40B4-BE49-F238E27FC236}">
                <a16:creationId xmlns:a16="http://schemas.microsoft.com/office/drawing/2014/main" id="{A78C5A4D-38BE-9F79-3181-35F4F456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455988"/>
            <a:ext cx="1762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9" name="TextBox 10">
            <a:extLst>
              <a:ext uri="{FF2B5EF4-FFF2-40B4-BE49-F238E27FC236}">
                <a16:creationId xmlns:a16="http://schemas.microsoft.com/office/drawing/2014/main" id="{E804F4A1-0828-0272-27F2-EA3ED1A3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0" y="3496340"/>
            <a:ext cx="1341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C4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Headquarters: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C4C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Golden, CO, USA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C2704A-BCAC-5553-96A9-2B593571ABA6}"/>
              </a:ext>
            </a:extLst>
          </p:cNvPr>
          <p:cNvCxnSpPr>
            <a:cxnSpLocks/>
          </p:cNvCxnSpPr>
          <p:nvPr/>
        </p:nvCxnSpPr>
        <p:spPr>
          <a:xfrm>
            <a:off x="6608763" y="1630363"/>
            <a:ext cx="0" cy="3703637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623476-F206-0D4B-BCD7-99EE498ACBC8}"/>
              </a:ext>
            </a:extLst>
          </p:cNvPr>
          <p:cNvSpPr txBox="1"/>
          <p:nvPr/>
        </p:nvSpPr>
        <p:spPr>
          <a:xfrm>
            <a:off x="6811963" y="1663700"/>
            <a:ext cx="4843462" cy="9413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Regulatory Clearances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Segoe UI" panose="020B0502040204020203" pitchFamily="34" charset="0"/>
              </a:rPr>
              <a:t>PharmaJet’s Needle-free Injection Systems are validated commercial devices, having several regulatory clearances across the globe.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240C8-AFB4-591C-6249-E5C04D3B16B6}"/>
              </a:ext>
            </a:extLst>
          </p:cNvPr>
          <p:cNvSpPr txBox="1"/>
          <p:nvPr/>
        </p:nvSpPr>
        <p:spPr>
          <a:xfrm>
            <a:off x="6854825" y="2817813"/>
            <a:ext cx="1930400" cy="14619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Tropis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Registrations: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US FDA Master File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European Union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WHO/PQS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4F3E8-C50A-0EA4-55D0-5656B2D9C263}"/>
              </a:ext>
            </a:extLst>
          </p:cNvPr>
          <p:cNvSpPr txBox="1"/>
          <p:nvPr/>
        </p:nvSpPr>
        <p:spPr>
          <a:xfrm>
            <a:off x="8864600" y="2817813"/>
            <a:ext cx="1874838" cy="10926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Stratis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97C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Registrations: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US FDA 510(k)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European Union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71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WHO/PQS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5027C-CFD8-AD8C-96A7-EA7ED0EF2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3716" y="2931476"/>
            <a:ext cx="508170" cy="504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65A9B-6B9B-46B5-8C36-F04C08916EE1}"/>
              </a:ext>
            </a:extLst>
          </p:cNvPr>
          <p:cNvSpPr txBox="1"/>
          <p:nvPr/>
        </p:nvSpPr>
        <p:spPr>
          <a:xfrm>
            <a:off x="6806325" y="4208052"/>
            <a:ext cx="41998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Contact PharmaJet for details on Regulatory Clearance in a specific country.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188F-7A3B-819A-E5B6-91DD03DC7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8A0B4D64-3B88-3232-5D08-DD5E4B485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17463"/>
            <a:ext cx="11441113" cy="1100137"/>
          </a:xfrm>
        </p:spPr>
        <p:txBody>
          <a:bodyPr/>
          <a:lstStyle/>
          <a:p>
            <a:pPr eaLnBrk="1" hangingPunct="1"/>
            <a:r>
              <a:rPr lang="en-US" altLang="en-US" dirty="0"/>
              <a:t>The Benefits of Intradermal (ID) Delivery</a:t>
            </a:r>
          </a:p>
        </p:txBody>
      </p:sp>
      <p:sp>
        <p:nvSpPr>
          <p:cNvPr id="191491" name="Slide Number Placeholder 3">
            <a:extLst>
              <a:ext uri="{FF2B5EF4-FFF2-40B4-BE49-F238E27FC236}">
                <a16:creationId xmlns:a16="http://schemas.microsoft.com/office/drawing/2014/main" id="{F9545BF7-80A5-F3FB-859F-6DEFF92EA2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1DBB8A-5A2C-4723-BA14-938C92639291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E24B8A6-76B4-17A2-8725-B5A4A0CE0DEF}"/>
              </a:ext>
            </a:extLst>
          </p:cNvPr>
          <p:cNvSpPr txBox="1">
            <a:spLocks/>
          </p:cNvSpPr>
          <p:nvPr/>
        </p:nvSpPr>
        <p:spPr>
          <a:xfrm>
            <a:off x="0" y="1127125"/>
            <a:ext cx="4982617" cy="5730875"/>
          </a:xfrm>
          <a:prstGeom prst="rect">
            <a:avLst/>
          </a:prstGeom>
          <a:solidFill>
            <a:srgbClr val="C9DEEE"/>
          </a:solidFill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4AAD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Induce long-lived antibody responses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4AADC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Dermal Dendritic Cells and Langerhans cells are pivotal at promoting follicular helper CD4+ T cell differentiation, germinal centers formation and B cell maturation </a:t>
            </a:r>
            <a:r>
              <a:rPr kumimoji="0" lang="en-US" sz="1600" b="0" i="0" u="none" strike="noStrike" kern="1200" cap="none" spc="0" normalizeH="0" baseline="3000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 dirty="0">
              <a:ln/>
              <a:solidFill>
                <a:srgbClr val="3471B8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4AAD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Promote CD8+ T cell responses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4AADC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Skin resident APCs have the ability to migrate to lymph nodes and bone marrow, to present processed antigens with MHC Class I and to initiate CD8+ T cell responses </a:t>
            </a:r>
            <a:r>
              <a:rPr kumimoji="0" lang="en-US" sz="1600" b="0" i="0" u="none" strike="noStrike" kern="1200" cap="none" spc="0" normalizeH="0" baseline="3000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</a:t>
            </a:r>
            <a:endParaRPr kumimoji="0" lang="en-US" sz="1200" b="0" i="0" u="none" strike="noStrike" kern="1200" cap="none" spc="0" normalizeH="0" baseline="30000" noProof="0" dirty="0">
              <a:ln/>
              <a:solidFill>
                <a:srgbClr val="3471B8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4AADC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1" i="0" u="none" strike="noStrike" kern="1200" cap="none" spc="0" normalizeH="0" baseline="0" noProof="0" dirty="0">
              <a:ln/>
              <a:solidFill>
                <a:srgbClr val="3471B8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91493" name="Picture 7" descr="A diagram of a cell structure&#10;&#10;Description automatically generated with medium confidence">
            <a:extLst>
              <a:ext uri="{FF2B5EF4-FFF2-40B4-BE49-F238E27FC236}">
                <a16:creationId xmlns:a16="http://schemas.microsoft.com/office/drawing/2014/main" id="{6939BAA2-6E82-8A75-8AB7-E59D07186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"/>
          <a:stretch>
            <a:fillRect/>
          </a:stretch>
        </p:blipFill>
        <p:spPr bwMode="auto">
          <a:xfrm>
            <a:off x="5241925" y="1127125"/>
            <a:ext cx="59531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BBDF61-15D6-2AB6-AD44-9D64DD4679D9}"/>
              </a:ext>
            </a:extLst>
          </p:cNvPr>
          <p:cNvSpPr txBox="1"/>
          <p:nvPr/>
        </p:nvSpPr>
        <p:spPr>
          <a:xfrm>
            <a:off x="5063080" y="5616265"/>
            <a:ext cx="7019925" cy="1173163"/>
          </a:xfrm>
          <a:prstGeom prst="rect">
            <a:avLst/>
          </a:prstGeom>
          <a:noFill/>
        </p:spPr>
        <p:txBody>
          <a:bodyPr/>
          <a:lstStyle/>
          <a:p>
            <a:pPr marL="169863" marR="0" lvl="0" indent="-1698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4AA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Rich in diversity of Antigen Presenting Cells (APCs) 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78CC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11175" marR="0" lvl="1" indent="-1698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4AA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Langerhans cells, dendritic cells, macrophages, monocytes and neutrophils</a:t>
            </a:r>
          </a:p>
          <a:p>
            <a:pPr marL="169863" marR="0" lvl="0" indent="-1698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4AA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Lymph ducts allowing migration of antigens and APCs to lymph nodes 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4AADC"/>
              </a:buClr>
              <a:buSzTx/>
              <a:buFontTx/>
              <a:buNone/>
              <a:tabLst/>
              <a:defRPr/>
            </a:pPr>
            <a:r>
              <a:rPr lang="en-US" sz="1100" dirty="0"/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78CC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2DBD4-7D55-A564-6575-A3C424BF9B0E}"/>
              </a:ext>
            </a:extLst>
          </p:cNvPr>
          <p:cNvSpPr txBox="1"/>
          <p:nvPr/>
        </p:nvSpPr>
        <p:spPr>
          <a:xfrm>
            <a:off x="0" y="6466262"/>
            <a:ext cx="1072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ln/>
                <a:solidFill>
                  <a:srgbClr val="3471B8">
                    <a:lumMod val="50000"/>
                  </a:srgbClr>
                </a:solidFill>
              </a:rPr>
              <a:t>1. West, H. C., &amp; Bennett, C. L. (2018). Redefining the Role of Langerhans Cells As Immune Regulators within the Skin. Front. Immunol. 8(1941),1-5.       </a:t>
            </a:r>
            <a:r>
              <a:rPr kumimoji="0" lang="en-US" sz="600" b="0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2.</a:t>
            </a:r>
            <a:r>
              <a:rPr lang="en-US" sz="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n/>
                <a:solidFill>
                  <a:srgbClr val="3471B8">
                    <a:lumMod val="50000"/>
                  </a:srgbClr>
                </a:solidFill>
              </a:rPr>
              <a:t>Kashem, S. W., </a:t>
            </a:r>
            <a:r>
              <a:rPr lang="en-US" sz="600" dirty="0" err="1">
                <a:ln/>
                <a:solidFill>
                  <a:srgbClr val="3471B8">
                    <a:lumMod val="50000"/>
                  </a:srgbClr>
                </a:solidFill>
              </a:rPr>
              <a:t>Haniffa</a:t>
            </a:r>
            <a:r>
              <a:rPr lang="en-US" sz="600" dirty="0">
                <a:ln/>
                <a:solidFill>
                  <a:srgbClr val="3471B8">
                    <a:lumMod val="50000"/>
                  </a:srgbClr>
                </a:solidFill>
              </a:rPr>
              <a:t>, M., &amp; Kaplan, D. H. (2017). Antigen-presenting cells in the skin. Annual Review of Immunology, 35, 469–499.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600" b="0" i="0" u="none" strike="noStrike" kern="1200" cap="none" spc="0" normalizeH="0" baseline="0" noProof="0" dirty="0">
                <a:ln/>
                <a:solidFill>
                  <a:srgbClr val="3471B8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3.</a:t>
            </a:r>
            <a:r>
              <a:rPr lang="en-US" sz="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n/>
                <a:solidFill>
                  <a:srgbClr val="3471B8">
                    <a:lumMod val="50000"/>
                  </a:srgbClr>
                </a:solidFill>
              </a:rPr>
              <a:t>Lind, A., et al. (2012). Intradermal vaccination of HIV-infected patients with short HIV Gag p24-like peptides induces CD4⁺ and CD8⁺ T cell responses lasting more than seven years. Scandinavian Journal of Infectious Diseases, 44(8), 566–572.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ln/>
                <a:solidFill>
                  <a:srgbClr val="3471B8">
                    <a:lumMod val="50000"/>
                  </a:srgbClr>
                </a:solidFill>
              </a:rPr>
              <a:t>4. Hernandez-Franco, et al. (2023). Intradermal Vaccination against Influenza with a STING-Targeted Nanoparticle Combination Adjuvant Induces Superior Cross-Protective Humoral Immunity in Swine Compared with Intranasal and Intramuscular Immunization. Vaccines, 11, 1-17.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776850-F1E8-4118-C580-B6E696CD87FB}"/>
              </a:ext>
            </a:extLst>
          </p:cNvPr>
          <p:cNvSpPr/>
          <p:nvPr/>
        </p:nvSpPr>
        <p:spPr>
          <a:xfrm>
            <a:off x="0" y="4572000"/>
            <a:ext cx="4991100" cy="1638300"/>
          </a:xfrm>
          <a:prstGeom prst="roundRect">
            <a:avLst/>
          </a:prstGeom>
          <a:solidFill>
            <a:srgbClr val="4A885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4AADC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Benefits compared to IM delivery </a:t>
            </a:r>
            <a:r>
              <a:rPr kumimoji="0" lang="en-US" sz="1600" i="0" u="none" strike="noStrike" kern="1200" cap="none" spc="0" normalizeH="0" baseline="30000" noProof="0" dirty="0">
                <a:ln/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</a:p>
          <a:p>
            <a:pPr marL="460237" marR="0" lvl="1" indent="-285664" algn="l" defTabSz="4570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Longer duration of the antibody response</a:t>
            </a:r>
          </a:p>
          <a:p>
            <a:pPr marL="460237" marR="0" lvl="1" indent="-285664" algn="l" defTabSz="4570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Mucosal Immunity</a:t>
            </a:r>
          </a:p>
          <a:p>
            <a:pPr marL="460237" marR="0" lvl="1" indent="-285664" algn="l" defTabSz="4570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Cross-reactive antibody and T cell responses</a:t>
            </a:r>
          </a:p>
        </p:txBody>
      </p:sp>
    </p:spTree>
    <p:extLst>
      <p:ext uri="{BB962C8B-B14F-4D97-AF65-F5344CB8AC3E}">
        <p14:creationId xmlns:p14="http://schemas.microsoft.com/office/powerpoint/2010/main" val="32813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CC7-5A52-1C8F-2667-63F7FEF45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47349D5-17A4-ABA2-292B-382C90723282}"/>
              </a:ext>
            </a:extLst>
          </p:cNvPr>
          <p:cNvSpPr/>
          <p:nvPr/>
        </p:nvSpPr>
        <p:spPr>
          <a:xfrm>
            <a:off x="5988822" y="1595381"/>
            <a:ext cx="522287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10AF3D-F34B-319A-702A-1AF3D26C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3" y="0"/>
            <a:ext cx="11796713" cy="102585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/>
              <a:t>Tropis ID Delivery of a Therapeutic HPV Vaccine (pBI-11) Enhanced CD8⁺ T Cell Response in Preclinical Model</a:t>
            </a:r>
            <a:endParaRPr lang="en-US" sz="2800" b="1" dirty="0">
              <a:solidFill>
                <a:schemeClr val="tx2">
                  <a:lumMod val="50000"/>
                  <a:lumOff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7103" name="Slide Number Placeholder 3">
            <a:extLst>
              <a:ext uri="{FF2B5EF4-FFF2-40B4-BE49-F238E27FC236}">
                <a16:creationId xmlns:a16="http://schemas.microsoft.com/office/drawing/2014/main" id="{F7500B35-E35A-34BD-C518-56C2200B33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06B03-D625-485D-80DB-5E38D2FEAAF0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44E8E-270C-2E30-3973-4304046533CB}"/>
              </a:ext>
            </a:extLst>
          </p:cNvPr>
          <p:cNvSpPr txBox="1"/>
          <p:nvPr/>
        </p:nvSpPr>
        <p:spPr>
          <a:xfrm>
            <a:off x="0" y="6625171"/>
            <a:ext cx="10164619" cy="20005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Peng, S., et al. (2023). </a:t>
            </a:r>
            <a:r>
              <a:rPr lang="en-US" sz="600" dirty="0"/>
              <a:t>Immune responses, therapeutic anti-tumor effects, and tolerability upon therapeutic HPV16/18 E6/E7 DNA vaccination via needle-free biojector.</a:t>
            </a:r>
            <a:r>
              <a:rPr lang="en-US" sz="6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mBio</a:t>
            </a: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6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14</a:t>
            </a: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(5), 1-19</a:t>
            </a:r>
            <a:r>
              <a:rPr lang="en-US" sz="7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678CC8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D4FB1-AFF6-CA0A-041F-385404E36D8A}"/>
              </a:ext>
            </a:extLst>
          </p:cNvPr>
          <p:cNvGrpSpPr/>
          <p:nvPr/>
        </p:nvGrpSpPr>
        <p:grpSpPr>
          <a:xfrm>
            <a:off x="5049189" y="1558785"/>
            <a:ext cx="4654853" cy="4492731"/>
            <a:chOff x="6980790" y="2425349"/>
            <a:chExt cx="3929061" cy="3931001"/>
          </a:xfrm>
        </p:grpSpPr>
        <p:pic>
          <p:nvPicPr>
            <p:cNvPr id="217100" name="Picture 8">
              <a:extLst>
                <a:ext uri="{FF2B5EF4-FFF2-40B4-BE49-F238E27FC236}">
                  <a16:creationId xmlns:a16="http://schemas.microsoft.com/office/drawing/2014/main" id="{AD1FA303-46D4-0859-EAA8-156D942E1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90" y="2425349"/>
              <a:ext cx="3929061" cy="393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173801-FD28-E79F-67BE-64002951D688}"/>
                </a:ext>
              </a:extLst>
            </p:cNvPr>
            <p:cNvSpPr/>
            <p:nvPr/>
          </p:nvSpPr>
          <p:spPr>
            <a:xfrm>
              <a:off x="6980790" y="2425349"/>
              <a:ext cx="580472" cy="482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45476B1-D841-5AAF-B245-B24BCEFBBD09}"/>
              </a:ext>
            </a:extLst>
          </p:cNvPr>
          <p:cNvSpPr txBox="1"/>
          <p:nvPr/>
        </p:nvSpPr>
        <p:spPr>
          <a:xfrm>
            <a:off x="374166" y="1820806"/>
            <a:ext cx="4843445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Study Summary: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228600" marR="0" lvl="0" indent="-138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Mice were challenged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with TC-1 tumor cells (Day 0) and vaccinated on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Days 3, 6, and 10 via different delivery methods</a:t>
            </a:r>
          </a:p>
          <a:p>
            <a:pPr marL="228600" marR="0" lvl="0" indent="-138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PBMCs collected on Day 17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to assess E7-specific CD8⁺ T cell responses</a:t>
            </a:r>
          </a:p>
          <a:p>
            <a:pPr marL="228600" marR="0" lvl="0" indent="-138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Measured Outcome: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% of HPV16 E7⁺ CD8⁺ T cells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Key Findings: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Tropis intradermal delivery showed the highest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CD8⁺ T cell response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Needle-free methods (ID and IM)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outperformed traditional needle injection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Needle-free ID delivery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provided the most potent immunogenicity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D487C-52DA-F64F-687A-5EC84901B6C7}"/>
              </a:ext>
            </a:extLst>
          </p:cNvPr>
          <p:cNvSpPr txBox="1"/>
          <p:nvPr/>
        </p:nvSpPr>
        <p:spPr>
          <a:xfrm>
            <a:off x="5082309" y="1279291"/>
            <a:ext cx="499103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Increased CD8+ T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30461-D353-704C-F096-3046A8F44D86}"/>
              </a:ext>
            </a:extLst>
          </p:cNvPr>
          <p:cNvSpPr txBox="1"/>
          <p:nvPr/>
        </p:nvSpPr>
        <p:spPr>
          <a:xfrm>
            <a:off x="9704042" y="4074456"/>
            <a:ext cx="2249832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Needle-free ID delivery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Tropis resulted in the strongest CD8⁺ T cell response (6.45%)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114792-9691-E395-5E85-D5FDDC5B698A}"/>
              </a:ext>
            </a:extLst>
          </p:cNvPr>
          <p:cNvCxnSpPr/>
          <p:nvPr/>
        </p:nvCxnSpPr>
        <p:spPr>
          <a:xfrm>
            <a:off x="2683042" y="5931569"/>
            <a:ext cx="0" cy="324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94A58B-A655-918B-1707-CC0A6AC7D4F0}"/>
              </a:ext>
            </a:extLst>
          </p:cNvPr>
          <p:cNvCxnSpPr/>
          <p:nvPr/>
        </p:nvCxnSpPr>
        <p:spPr>
          <a:xfrm>
            <a:off x="2683042" y="6256422"/>
            <a:ext cx="80430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1E4712-F37E-300C-8565-22EC3DD0EB98}"/>
              </a:ext>
            </a:extLst>
          </p:cNvPr>
          <p:cNvCxnSpPr/>
          <p:nvPr/>
        </p:nvCxnSpPr>
        <p:spPr>
          <a:xfrm flipV="1">
            <a:off x="10726090" y="5522495"/>
            <a:ext cx="0" cy="721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3893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2D896-1593-C379-9F5A-D45B7266A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E2D2BB-D5D1-2D15-2FBA-2611D5B50099}"/>
              </a:ext>
            </a:extLst>
          </p:cNvPr>
          <p:cNvSpPr/>
          <p:nvPr/>
        </p:nvSpPr>
        <p:spPr>
          <a:xfrm>
            <a:off x="5726627" y="1114900"/>
            <a:ext cx="522287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FA356F-F680-0E2C-95B1-DC36E12E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3" y="174608"/>
            <a:ext cx="11796713" cy="91536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2000" dirty="0">
                <a:latin typeface="+mn-lt"/>
              </a:rPr>
            </a:br>
            <a:r>
              <a:rPr lang="en-US" sz="3200" b="1" dirty="0"/>
              <a:t>Tropis ID Delivery of a Therapeutic HPV Vaccine </a:t>
            </a:r>
            <a:r>
              <a:rPr lang="en-US" sz="2800" b="1" dirty="0"/>
              <a:t>(pBI-11) </a:t>
            </a:r>
            <a:r>
              <a:rPr lang="en-US" sz="3100" b="1" dirty="0">
                <a:latin typeface="Poppins" panose="00000500000000000000" pitchFamily="2" charset="0"/>
                <a:cs typeface="Poppins" panose="00000500000000000000" pitchFamily="2" charset="0"/>
              </a:rPr>
              <a:t>Slowed Tumor Growth and Improves Survival</a:t>
            </a:r>
            <a:br>
              <a:rPr lang="en-US" sz="2000" dirty="0">
                <a:latin typeface="+mn-lt"/>
              </a:rPr>
            </a:br>
            <a:br>
              <a:rPr lang="en-US" sz="2000" dirty="0"/>
            </a:br>
            <a:endParaRPr lang="en-US" sz="200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17103" name="Slide Number Placeholder 3">
            <a:extLst>
              <a:ext uri="{FF2B5EF4-FFF2-40B4-BE49-F238E27FC236}">
                <a16:creationId xmlns:a16="http://schemas.microsoft.com/office/drawing/2014/main" id="{491A07F5-701F-B85A-1A7E-E8BA172708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06B03-D625-485D-80DB-5E38D2FEAAF0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79ADD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C55D80-1FC4-DD5C-7493-16EC9A8F9126}"/>
              </a:ext>
            </a:extLst>
          </p:cNvPr>
          <p:cNvSpPr/>
          <p:nvPr/>
        </p:nvSpPr>
        <p:spPr>
          <a:xfrm>
            <a:off x="402133" y="1668227"/>
            <a:ext cx="522288" cy="45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2C1F15-41E2-BCCF-0621-0469FB65D806}"/>
              </a:ext>
            </a:extLst>
          </p:cNvPr>
          <p:cNvSpPr/>
          <p:nvPr/>
        </p:nvSpPr>
        <p:spPr>
          <a:xfrm>
            <a:off x="6495181" y="1442147"/>
            <a:ext cx="522288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D6611B-7F96-C1B7-1D97-447F1D41D879}"/>
              </a:ext>
            </a:extLst>
          </p:cNvPr>
          <p:cNvSpPr/>
          <p:nvPr/>
        </p:nvSpPr>
        <p:spPr>
          <a:xfrm>
            <a:off x="525592" y="1906817"/>
            <a:ext cx="303745" cy="37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87137C-FA20-0CD8-64D0-C284F90DC8C9}"/>
              </a:ext>
            </a:extLst>
          </p:cNvPr>
          <p:cNvSpPr/>
          <p:nvPr/>
        </p:nvSpPr>
        <p:spPr>
          <a:xfrm>
            <a:off x="677992" y="2172231"/>
            <a:ext cx="303745" cy="37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5BF4FA-F2DB-62E3-EF79-7584506D0951}"/>
              </a:ext>
            </a:extLst>
          </p:cNvPr>
          <p:cNvSpPr/>
          <p:nvPr/>
        </p:nvSpPr>
        <p:spPr>
          <a:xfrm>
            <a:off x="6127213" y="2037534"/>
            <a:ext cx="303745" cy="45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03189C-76E9-7730-F2EA-9571BF99C57F}"/>
              </a:ext>
            </a:extLst>
          </p:cNvPr>
          <p:cNvSpPr/>
          <p:nvPr/>
        </p:nvSpPr>
        <p:spPr>
          <a:xfrm>
            <a:off x="4400452" y="2720277"/>
            <a:ext cx="522288" cy="26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59450-C989-7F5E-4B97-7AC608CC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36" y="2284243"/>
            <a:ext cx="1695687" cy="733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4AAF1-3EB1-35FF-04DB-08198C7F1CA6}"/>
              </a:ext>
            </a:extLst>
          </p:cNvPr>
          <p:cNvSpPr txBox="1"/>
          <p:nvPr/>
        </p:nvSpPr>
        <p:spPr>
          <a:xfrm>
            <a:off x="0" y="6640560"/>
            <a:ext cx="10164619" cy="18466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Peng, S., et al. (2023). </a:t>
            </a:r>
            <a:r>
              <a:rPr lang="en-US" sz="600" dirty="0"/>
              <a:t>Immune responses, therapeutic anti-tumor effects, and tolerability upon therapeutic HPV16/18 E6/E7 DNA vaccination via needle-free biojector.</a:t>
            </a:r>
            <a:r>
              <a:rPr lang="en-US" sz="6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mBio</a:t>
            </a: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6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14</a:t>
            </a: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(5), 1-19. 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678CC8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F02BB-17C5-2DF6-20D2-5A29FA3E2634}"/>
              </a:ext>
            </a:extLst>
          </p:cNvPr>
          <p:cNvSpPr txBox="1"/>
          <p:nvPr/>
        </p:nvSpPr>
        <p:spPr>
          <a:xfrm>
            <a:off x="829337" y="1364917"/>
            <a:ext cx="10653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Preclinical study in mice challenged </a:t>
            </a:r>
            <a:r>
              <a:rPr lang="en-US" i="1" dirty="0"/>
              <a:t>with TC-1 tumor cells and treated with pBI-11 DNA vaccine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A187F-0166-E2AD-0059-5F480E64DD8C}"/>
              </a:ext>
            </a:extLst>
          </p:cNvPr>
          <p:cNvSpPr txBox="1"/>
          <p:nvPr/>
        </p:nvSpPr>
        <p:spPr>
          <a:xfrm>
            <a:off x="599554" y="5424861"/>
            <a:ext cx="4323186" cy="830997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ID needle-free delivery significantly </a:t>
            </a:r>
            <a:r>
              <a:rPr lang="en-US" sz="1600" b="1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slowed tumor growth </a:t>
            </a:r>
            <a:r>
              <a:rPr lang="en-US" sz="1600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compared to untreated and intramuscular needle groups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01F7D-14AB-32D5-DBFB-42D7705ECBAC}"/>
              </a:ext>
            </a:extLst>
          </p:cNvPr>
          <p:cNvSpPr txBox="1"/>
          <p:nvPr/>
        </p:nvSpPr>
        <p:spPr>
          <a:xfrm>
            <a:off x="6623824" y="5424861"/>
            <a:ext cx="4516099" cy="830997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ID needle-free delivery significantly </a:t>
            </a:r>
            <a:r>
              <a:rPr lang="en-US" sz="1600" b="1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improved survival </a:t>
            </a:r>
            <a:r>
              <a:rPr lang="en-US" sz="1600" dirty="0">
                <a:solidFill>
                  <a:srgbClr val="041827">
                    <a:lumMod val="90000"/>
                    <a:lumOff val="10000"/>
                  </a:srgbClr>
                </a:solidFill>
                <a:latin typeface="Segoe UI" panose="020B0502040204020203" pitchFamily="34" charset="0"/>
              </a:rPr>
              <a:t>compared to untreated and intramuscular needle groups</a:t>
            </a:r>
            <a:endParaRPr lang="en-US" sz="1600" b="1" dirty="0">
              <a:solidFill>
                <a:srgbClr val="041827">
                  <a:lumMod val="90000"/>
                  <a:lumOff val="10000"/>
                </a:srgbClr>
              </a:solidFill>
              <a:latin typeface="Segoe UI" panose="020B0502040204020203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DD1506-4644-BBF7-692C-F00CD49A7678}"/>
              </a:ext>
            </a:extLst>
          </p:cNvPr>
          <p:cNvSpPr/>
          <p:nvPr/>
        </p:nvSpPr>
        <p:spPr>
          <a:xfrm>
            <a:off x="1262109" y="1881247"/>
            <a:ext cx="688791" cy="708838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D88D5-0C02-50B2-4965-975C8FDEAB0A}"/>
              </a:ext>
            </a:extLst>
          </p:cNvPr>
          <p:cNvSpPr/>
          <p:nvPr/>
        </p:nvSpPr>
        <p:spPr>
          <a:xfrm>
            <a:off x="3456836" y="2189499"/>
            <a:ext cx="1887233" cy="969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8A524-FDFB-CDB0-C1BF-01CA505DFB72}"/>
              </a:ext>
            </a:extLst>
          </p:cNvPr>
          <p:cNvSpPr/>
          <p:nvPr/>
        </p:nvSpPr>
        <p:spPr>
          <a:xfrm>
            <a:off x="9300875" y="2137857"/>
            <a:ext cx="1887233" cy="969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6B342CD-B0A4-AEA9-D89A-97BE749E117A}"/>
              </a:ext>
            </a:extLst>
          </p:cNvPr>
          <p:cNvSpPr/>
          <p:nvPr/>
        </p:nvSpPr>
        <p:spPr>
          <a:xfrm>
            <a:off x="2326865" y="2146024"/>
            <a:ext cx="688791" cy="708838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AE79FC-D32D-78EC-E101-7429A314F6BB}"/>
              </a:ext>
            </a:extLst>
          </p:cNvPr>
          <p:cNvSpPr/>
          <p:nvPr/>
        </p:nvSpPr>
        <p:spPr>
          <a:xfrm flipV="1">
            <a:off x="8665239" y="3058604"/>
            <a:ext cx="259671" cy="100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D558C9-1247-E5F5-8A62-E6443127F079}"/>
              </a:ext>
            </a:extLst>
          </p:cNvPr>
          <p:cNvSpPr/>
          <p:nvPr/>
        </p:nvSpPr>
        <p:spPr>
          <a:xfrm>
            <a:off x="10017273" y="3312640"/>
            <a:ext cx="177320" cy="89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F94191-2503-292A-85CD-3C0813AD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090" y="4966522"/>
            <a:ext cx="7336529" cy="2425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CEEC29-2570-96CD-F7AB-4C8A52D0C737}"/>
              </a:ext>
            </a:extLst>
          </p:cNvPr>
          <p:cNvSpPr/>
          <p:nvPr/>
        </p:nvSpPr>
        <p:spPr>
          <a:xfrm>
            <a:off x="6623824" y="2361882"/>
            <a:ext cx="780586" cy="62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CD7BCB-5DB3-FC1E-A245-AC0356405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04" y="1869707"/>
            <a:ext cx="11534189" cy="29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9089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DC55-A025-4F33-E57C-B55D8812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3BC85FD-ED7B-AE58-CDD6-932600C5A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32" y="2918322"/>
            <a:ext cx="338556" cy="21321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7D949E-FF8D-2A37-BFC7-AB82637B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18256"/>
            <a:ext cx="12063046" cy="1098570"/>
          </a:xfrm>
        </p:spPr>
        <p:txBody>
          <a:bodyPr>
            <a:normAutofit/>
          </a:bodyPr>
          <a:lstStyle/>
          <a:p>
            <a:r>
              <a:rPr lang="en-US" sz="2800" b="1" dirty="0"/>
              <a:t>Stratis IM delivery of HPV DNA vaccine (VB10.16) resulted in a 94% reduction in lesion size in CIN2/3 patients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E04D6-9990-1590-5FB5-F682AED32536}"/>
              </a:ext>
            </a:extLst>
          </p:cNvPr>
          <p:cNvSpPr/>
          <p:nvPr/>
        </p:nvSpPr>
        <p:spPr>
          <a:xfrm>
            <a:off x="10324214" y="2194265"/>
            <a:ext cx="1312966" cy="150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B154E3-B476-5F16-7994-5F76C3C83121}"/>
              </a:ext>
            </a:extLst>
          </p:cNvPr>
          <p:cNvSpPr/>
          <p:nvPr/>
        </p:nvSpPr>
        <p:spPr>
          <a:xfrm>
            <a:off x="5007935" y="2194265"/>
            <a:ext cx="1261730" cy="150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AD6629-062A-16E4-161E-5EE1A2806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608" y="2158057"/>
            <a:ext cx="5404013" cy="3296907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5E7E64-4B47-45BA-F95E-B4D0C7096C3E}"/>
              </a:ext>
            </a:extLst>
          </p:cNvPr>
          <p:cNvSpPr/>
          <p:nvPr/>
        </p:nvSpPr>
        <p:spPr>
          <a:xfrm>
            <a:off x="5024201" y="2189207"/>
            <a:ext cx="1300701" cy="1671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52C3A0-5F39-ACFA-730F-87DF9C4EB8C2}"/>
              </a:ext>
            </a:extLst>
          </p:cNvPr>
          <p:cNvSpPr/>
          <p:nvPr/>
        </p:nvSpPr>
        <p:spPr>
          <a:xfrm>
            <a:off x="2693705" y="2029460"/>
            <a:ext cx="1426380" cy="139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5592E-E5F1-8F19-98B9-C37455C86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219" y="2961064"/>
            <a:ext cx="1071748" cy="692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AE17A4-3B5E-D354-8551-EB579D90F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92"/>
          <a:stretch/>
        </p:blipFill>
        <p:spPr>
          <a:xfrm>
            <a:off x="6985612" y="2128115"/>
            <a:ext cx="4144275" cy="3296906"/>
          </a:xfrm>
          <a:prstGeom prst="rect">
            <a:avLst/>
          </a:prstGeom>
          <a:ln>
            <a:solidFill>
              <a:schemeClr val="accent2">
                <a:lumMod val="90000"/>
                <a:lumOff val="1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DB1612-B73B-8096-9E45-0C95AFA10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779" y="2860310"/>
            <a:ext cx="1663466" cy="514422"/>
          </a:xfrm>
          <a:prstGeom prst="rect">
            <a:avLst/>
          </a:prstGeom>
          <a:ln w="28575">
            <a:solidFill>
              <a:schemeClr val="accent2">
                <a:lumMod val="90000"/>
                <a:lumOff val="1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3C1A5A-498B-3CC7-BE58-16F5D319D648}"/>
              </a:ext>
            </a:extLst>
          </p:cNvPr>
          <p:cNvSpPr txBox="1"/>
          <p:nvPr/>
        </p:nvSpPr>
        <p:spPr>
          <a:xfrm>
            <a:off x="8265697" y="5443434"/>
            <a:ext cx="1041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Lesion Size Regression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F3FCF-D3BD-AA3C-64CE-EB9635B7220D}"/>
              </a:ext>
            </a:extLst>
          </p:cNvPr>
          <p:cNvSpPr txBox="1"/>
          <p:nvPr/>
        </p:nvSpPr>
        <p:spPr>
          <a:xfrm>
            <a:off x="9485993" y="5433393"/>
            <a:ext cx="11873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No Lesion Size Regression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D833D-2143-CC8E-37EB-5E96B2BB39E8}"/>
              </a:ext>
            </a:extLst>
          </p:cNvPr>
          <p:cNvSpPr txBox="1"/>
          <p:nvPr/>
        </p:nvSpPr>
        <p:spPr>
          <a:xfrm>
            <a:off x="1467462" y="5850435"/>
            <a:ext cx="4476126" cy="646331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94% (16/17) of patients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any measurable reduction in cervical lesion size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regardless of CIN grade post treatment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F01DEC-8C06-F191-6289-A2DAA06DF54F}"/>
              </a:ext>
            </a:extLst>
          </p:cNvPr>
          <p:cNvSpPr txBox="1"/>
          <p:nvPr/>
        </p:nvSpPr>
        <p:spPr>
          <a:xfrm>
            <a:off x="7984783" y="5867304"/>
            <a:ext cx="2830592" cy="646331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Significantly higher HPV-specific T cell responses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observed in the treatment group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9B1726-A234-141B-BC66-28EE28133B5C}"/>
              </a:ext>
            </a:extLst>
          </p:cNvPr>
          <p:cNvSpPr txBox="1"/>
          <p:nvPr/>
        </p:nvSpPr>
        <p:spPr>
          <a:xfrm>
            <a:off x="2345327" y="5443434"/>
            <a:ext cx="272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Individual Patients</a:t>
            </a:r>
          </a:p>
        </p:txBody>
      </p:sp>
      <p:pic>
        <p:nvPicPr>
          <p:cNvPr id="27" name="Picture 18">
            <a:extLst>
              <a:ext uri="{FF2B5EF4-FFF2-40B4-BE49-F238E27FC236}">
                <a16:creationId xmlns:a16="http://schemas.microsoft.com/office/drawing/2014/main" id="{1381349A-DE52-7B38-6E2B-2DF3648D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881"/>
            <a:ext cx="2228787" cy="28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0C607C-BDEF-9F4A-064C-B4CA4A0B77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0083" y="2294673"/>
            <a:ext cx="1429208" cy="12059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DCF2E8C-CE37-A86E-53C3-F138B3EC8CC9}"/>
              </a:ext>
            </a:extLst>
          </p:cNvPr>
          <p:cNvSpPr/>
          <p:nvPr/>
        </p:nvSpPr>
        <p:spPr>
          <a:xfrm>
            <a:off x="937607" y="2129909"/>
            <a:ext cx="5404013" cy="3296907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54B1BD-CD17-6D0A-BEA3-4E0399590D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8964" y="3700129"/>
            <a:ext cx="1261729" cy="1800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F8CD2C-148C-72F1-DFCA-1B33488E96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9394" y="3874292"/>
            <a:ext cx="2076094" cy="2762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12CDCC7-BB70-43E7-87DB-AD0C31B46307}"/>
              </a:ext>
            </a:extLst>
          </p:cNvPr>
          <p:cNvSpPr txBox="1"/>
          <p:nvPr/>
        </p:nvSpPr>
        <p:spPr>
          <a:xfrm rot="16200000">
            <a:off x="-134444" y="3843147"/>
            <a:ext cx="2576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% Change Lesion Size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3305712-C73B-1C6F-71E0-A11BEC72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704" y="2161259"/>
            <a:ext cx="1841968" cy="13278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D575F3-CABA-3B09-5CB1-15EBB156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82" y="3700130"/>
            <a:ext cx="1371307" cy="195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B9755-D0CC-5BDB-21E8-5132EFB5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670" y="6645525"/>
            <a:ext cx="11344940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Hillemanns, P., et al. (2022). </a:t>
            </a:r>
            <a:r>
              <a:rPr lang="en-US" sz="600" dirty="0"/>
              <a:t>A therapeutic antigen-presenting cell-targeting DNA vaccine VB10.16 in HPV16-positive high-grade cervical intraepithelial neoplasia: Results from a Phase I/</a:t>
            </a:r>
            <a:r>
              <a:rPr lang="en-US" sz="600" dirty="0" err="1"/>
              <a:t>IIa</a:t>
            </a:r>
            <a:r>
              <a:rPr lang="en-US" sz="600" dirty="0"/>
              <a:t> trial. </a:t>
            </a:r>
            <a:r>
              <a:rPr lang="en-US" sz="6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Clinical Cancer Research, 28</a:t>
            </a:r>
            <a:r>
              <a:rPr lang="en-US" sz="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(22), 4885-4892. </a:t>
            </a:r>
            <a:endParaRPr lang="en-US" sz="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3C009-686F-9F2C-1CF9-EA85AEDD4685}"/>
              </a:ext>
            </a:extLst>
          </p:cNvPr>
          <p:cNvSpPr txBox="1"/>
          <p:nvPr/>
        </p:nvSpPr>
        <p:spPr>
          <a:xfrm>
            <a:off x="1878041" y="1623552"/>
            <a:ext cx="3523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Change in Cervical Lesion Size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from Baseline (N=17)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8053CA-93B8-E849-0951-954E7D6C87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6319642" y="3584293"/>
            <a:ext cx="1640951" cy="309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B5FBF-5205-796B-71DC-11378EE2938E}"/>
              </a:ext>
            </a:extLst>
          </p:cNvPr>
          <p:cNvSpPr txBox="1"/>
          <p:nvPr/>
        </p:nvSpPr>
        <p:spPr>
          <a:xfrm rot="16200000">
            <a:off x="5797130" y="3638068"/>
            <a:ext cx="2843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HPV-specific T cells (SFU/10⁶ PBMC)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502514-7601-DA49-FB24-475ACF2E33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69840" y="3797265"/>
            <a:ext cx="2193597" cy="3128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5CEBB9-9420-1241-40E0-80C4C107056E}"/>
              </a:ext>
            </a:extLst>
          </p:cNvPr>
          <p:cNvSpPr txBox="1"/>
          <p:nvPr/>
        </p:nvSpPr>
        <p:spPr>
          <a:xfrm rot="16200000">
            <a:off x="-426455" y="3594435"/>
            <a:ext cx="3087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% Change in Lesion Size from Baseline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046A78-7C1E-A7AE-0C45-D739A45678DE}"/>
              </a:ext>
            </a:extLst>
          </p:cNvPr>
          <p:cNvSpPr txBox="1"/>
          <p:nvPr/>
        </p:nvSpPr>
        <p:spPr>
          <a:xfrm>
            <a:off x="907734" y="2133992"/>
            <a:ext cx="20325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Adapted from Hillemanns, et al. (2022)</a:t>
            </a:r>
            <a:endParaRPr lang="en-US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6F13B0-3C9E-8EBC-3530-924B6EAF664A}"/>
              </a:ext>
            </a:extLst>
          </p:cNvPr>
          <p:cNvSpPr txBox="1"/>
          <p:nvPr/>
        </p:nvSpPr>
        <p:spPr>
          <a:xfrm>
            <a:off x="4967953" y="2189547"/>
            <a:ext cx="14534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CIN = Cervical Intraepithelial Neoplasia and final pathology (CIN grade)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after treatment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F04683-D991-31A5-6FF8-A772F993B770}"/>
              </a:ext>
            </a:extLst>
          </p:cNvPr>
          <p:cNvSpPr txBox="1"/>
          <p:nvPr/>
        </p:nvSpPr>
        <p:spPr>
          <a:xfrm>
            <a:off x="2587617" y="2669665"/>
            <a:ext cx="1902919" cy="830997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1827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16/17 patients showed reduction in lesion size (color-coded by residual CIN grade)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19ABB3-12A8-8BBB-2411-D3FC8C809654}"/>
              </a:ext>
            </a:extLst>
          </p:cNvPr>
          <p:cNvSpPr txBox="1"/>
          <p:nvPr/>
        </p:nvSpPr>
        <p:spPr>
          <a:xfrm>
            <a:off x="9278679" y="2115285"/>
            <a:ext cx="20325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Adapted from Hillemanns, et al. (2022)</a:t>
            </a:r>
            <a:endParaRPr lang="en-US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487B88-D6D0-D722-6F8C-85C1CCA957B4}"/>
              </a:ext>
            </a:extLst>
          </p:cNvPr>
          <p:cNvSpPr txBox="1"/>
          <p:nvPr/>
        </p:nvSpPr>
        <p:spPr>
          <a:xfrm>
            <a:off x="6958610" y="1614272"/>
            <a:ext cx="4325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HPV16-Specific T Cell Responses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Lesion Size Outcome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41827">
                  <a:lumMod val="90000"/>
                  <a:lumOff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6768E3-8232-72F5-4C89-9C4275661244}"/>
              </a:ext>
            </a:extLst>
          </p:cNvPr>
          <p:cNvSpPr txBox="1"/>
          <p:nvPr/>
        </p:nvSpPr>
        <p:spPr>
          <a:xfrm>
            <a:off x="11614878" y="6409126"/>
            <a:ext cx="4699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E49BF1B4-F7BE-4CE7-AA66-F475A0431040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9ADD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/>
              <a:t>9</a:t>
            </a:fld>
            <a:endParaRPr lang="en-US" sz="11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52157D-3228-245D-5C61-4490D482C750}"/>
              </a:ext>
            </a:extLst>
          </p:cNvPr>
          <p:cNvCxnSpPr>
            <a:cxnSpLocks/>
          </p:cNvCxnSpPr>
          <p:nvPr/>
        </p:nvCxnSpPr>
        <p:spPr>
          <a:xfrm>
            <a:off x="1743179" y="2596251"/>
            <a:ext cx="0" cy="2642499"/>
          </a:xfrm>
          <a:prstGeom prst="line">
            <a:avLst/>
          </a:prstGeom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935323D2-E93D-35C5-0D6D-61459D5137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9336" y="5232769"/>
            <a:ext cx="247685" cy="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489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02_2023 PharmaJet PPT Theme">
  <a:themeElements>
    <a:clrScheme name="PharmaJet PowerPoint Template 2022">
      <a:dk1>
        <a:sysClr val="windowText" lastClr="000000"/>
      </a:dk1>
      <a:lt1>
        <a:sysClr val="window" lastClr="FFFFFF"/>
      </a:lt1>
      <a:dk2>
        <a:srgbClr val="003C4C"/>
      </a:dk2>
      <a:lt2>
        <a:srgbClr val="79ADD5"/>
      </a:lt2>
      <a:accent1>
        <a:srgbClr val="34AADC"/>
      </a:accent1>
      <a:accent2>
        <a:srgbClr val="041827"/>
      </a:accent2>
      <a:accent3>
        <a:srgbClr val="10578D"/>
      </a:accent3>
      <a:accent4>
        <a:srgbClr val="4497CF"/>
      </a:accent4>
      <a:accent5>
        <a:srgbClr val="3471B8"/>
      </a:accent5>
      <a:accent6>
        <a:srgbClr val="678CC8"/>
      </a:accent6>
      <a:hlink>
        <a:srgbClr val="34AADC"/>
      </a:hlink>
      <a:folHlink>
        <a:srgbClr val="6F7BEB"/>
      </a:folHlink>
    </a:clrScheme>
    <a:fontScheme name="Custom 4">
      <a:majorFont>
        <a:latin typeface="Poppins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02_2023 PharmaJet PPT Theme" id="{C6E3523B-D9C4-4A8A-ABDD-63BDB58CDED9}" vid="{BD380A94-397F-4CDE-97E9-1E76AD176BFA}"/>
    </a:ext>
  </a:extLst>
</a:theme>
</file>

<file path=ppt/theme/theme2.xml><?xml version="1.0" encoding="utf-8"?>
<a:theme xmlns:a="http://schemas.openxmlformats.org/drawingml/2006/main" name="4_02_2023 PharmaJet PPT Theme">
  <a:themeElements>
    <a:clrScheme name="PharmaJet PowerPoint Template 2022">
      <a:dk1>
        <a:sysClr val="windowText" lastClr="000000"/>
      </a:dk1>
      <a:lt1>
        <a:sysClr val="window" lastClr="FFFFFF"/>
      </a:lt1>
      <a:dk2>
        <a:srgbClr val="003C4C"/>
      </a:dk2>
      <a:lt2>
        <a:srgbClr val="79ADD5"/>
      </a:lt2>
      <a:accent1>
        <a:srgbClr val="34AADC"/>
      </a:accent1>
      <a:accent2>
        <a:srgbClr val="041827"/>
      </a:accent2>
      <a:accent3>
        <a:srgbClr val="10578D"/>
      </a:accent3>
      <a:accent4>
        <a:srgbClr val="4497CF"/>
      </a:accent4>
      <a:accent5>
        <a:srgbClr val="3471B8"/>
      </a:accent5>
      <a:accent6>
        <a:srgbClr val="678CC8"/>
      </a:accent6>
      <a:hlink>
        <a:srgbClr val="34AADC"/>
      </a:hlink>
      <a:folHlink>
        <a:srgbClr val="6F7BEB"/>
      </a:folHlink>
    </a:clrScheme>
    <a:fontScheme name="Custom 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02_2023 PharmaJet PPT Theme" id="{C6E3523B-D9C4-4A8A-ABDD-63BDB58CDED9}" vid="{BD380A94-397F-4CDE-97E9-1E76AD176BF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09_12_22 PharmaJet PPT Theme">
  <a:themeElements>
    <a:clrScheme name="PharmaJet PowerPoint Template 2022">
      <a:dk1>
        <a:sysClr val="windowText" lastClr="000000"/>
      </a:dk1>
      <a:lt1>
        <a:sysClr val="window" lastClr="FFFFFF"/>
      </a:lt1>
      <a:dk2>
        <a:srgbClr val="003C4C"/>
      </a:dk2>
      <a:lt2>
        <a:srgbClr val="79ADD5"/>
      </a:lt2>
      <a:accent1>
        <a:srgbClr val="34AADC"/>
      </a:accent1>
      <a:accent2>
        <a:srgbClr val="041827"/>
      </a:accent2>
      <a:accent3>
        <a:srgbClr val="10578D"/>
      </a:accent3>
      <a:accent4>
        <a:srgbClr val="4497CF"/>
      </a:accent4>
      <a:accent5>
        <a:srgbClr val="3471B8"/>
      </a:accent5>
      <a:accent6>
        <a:srgbClr val="678CC8"/>
      </a:accent6>
      <a:hlink>
        <a:srgbClr val="34AADC"/>
      </a:hlink>
      <a:folHlink>
        <a:srgbClr val="6F7BEB"/>
      </a:folHlink>
    </a:clrScheme>
    <a:fontScheme name="Custom 3">
      <a:majorFont>
        <a:latin typeface="Franklin Gothic Dem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9_12_22 PharmaJet PPT Theme" id="{97A832B5-53B1-4961-B224-AE78055334B1}" vid="{24DEEC0C-7A88-4CA0-959C-85E08B084B74}"/>
    </a:ext>
  </a:extLst>
</a:theme>
</file>

<file path=ppt/theme/theme5.xml><?xml version="1.0" encoding="utf-8"?>
<a:theme xmlns:a="http://schemas.openxmlformats.org/drawingml/2006/main" name="02_02_2023 PharmaJet PPT Theme">
  <a:themeElements>
    <a:clrScheme name="PharmaJet PowerPoint Template 2022">
      <a:dk1>
        <a:sysClr val="windowText" lastClr="000000"/>
      </a:dk1>
      <a:lt1>
        <a:sysClr val="window" lastClr="FFFFFF"/>
      </a:lt1>
      <a:dk2>
        <a:srgbClr val="003C4C"/>
      </a:dk2>
      <a:lt2>
        <a:srgbClr val="79ADD5"/>
      </a:lt2>
      <a:accent1>
        <a:srgbClr val="34AADC"/>
      </a:accent1>
      <a:accent2>
        <a:srgbClr val="041827"/>
      </a:accent2>
      <a:accent3>
        <a:srgbClr val="10578D"/>
      </a:accent3>
      <a:accent4>
        <a:srgbClr val="4497CF"/>
      </a:accent4>
      <a:accent5>
        <a:srgbClr val="3471B8"/>
      </a:accent5>
      <a:accent6>
        <a:srgbClr val="678CC8"/>
      </a:accent6>
      <a:hlink>
        <a:srgbClr val="34AADC"/>
      </a:hlink>
      <a:folHlink>
        <a:srgbClr val="6F7BEB"/>
      </a:folHlink>
    </a:clrScheme>
    <a:fontScheme name="Custom 4">
      <a:majorFont>
        <a:latin typeface="Poppins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02_2023 PharmaJet PPT Theme" id="{C6E3523B-D9C4-4A8A-ABDD-63BDB58CDED9}" vid="{BD380A94-397F-4CDE-97E9-1E76AD176BFA}"/>
    </a:ext>
  </a:extLst>
</a:theme>
</file>

<file path=ppt/theme/theme6.xml><?xml version="1.0" encoding="utf-8"?>
<a:theme xmlns:a="http://schemas.openxmlformats.org/drawingml/2006/main" name="PJ Theme 2025">
  <a:themeElements>
    <a:clrScheme name="PharmaJet PowerPoint Template 2022">
      <a:dk1>
        <a:sysClr val="windowText" lastClr="000000"/>
      </a:dk1>
      <a:lt1>
        <a:sysClr val="window" lastClr="FFFFFF"/>
      </a:lt1>
      <a:dk2>
        <a:srgbClr val="003C4C"/>
      </a:dk2>
      <a:lt2>
        <a:srgbClr val="79ADD5"/>
      </a:lt2>
      <a:accent1>
        <a:srgbClr val="34AADC"/>
      </a:accent1>
      <a:accent2>
        <a:srgbClr val="041827"/>
      </a:accent2>
      <a:accent3>
        <a:srgbClr val="10578D"/>
      </a:accent3>
      <a:accent4>
        <a:srgbClr val="4497CF"/>
      </a:accent4>
      <a:accent5>
        <a:srgbClr val="3471B8"/>
      </a:accent5>
      <a:accent6>
        <a:srgbClr val="678CC8"/>
      </a:accent6>
      <a:hlink>
        <a:srgbClr val="34AADC"/>
      </a:hlink>
      <a:folHlink>
        <a:srgbClr val="6F7BEB"/>
      </a:folHlink>
    </a:clrScheme>
    <a:fontScheme name="Custom 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J Theme 2025" id="{3014A37C-AA76-437B-947B-7EEE0F741DBB}" vid="{6E6FFC5F-CD87-4A10-BB4E-F16262D6ED2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8643</TotalTime>
  <Words>2437</Words>
  <Application>Microsoft Office PowerPoint</Application>
  <PresentationFormat>Widescreen</PresentationFormat>
  <Paragraphs>229</Paragraphs>
  <Slides>14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Aptos</vt:lpstr>
      <vt:lpstr>Aptos Display</vt:lpstr>
      <vt:lpstr>Aptos Narrow</vt:lpstr>
      <vt:lpstr>Arial</vt:lpstr>
      <vt:lpstr>Calibri</vt:lpstr>
      <vt:lpstr>Courier New</vt:lpstr>
      <vt:lpstr>HelveticaNeueLTStd-BdCn</vt:lpstr>
      <vt:lpstr>HelveticaNeueLTStd-Cn</vt:lpstr>
      <vt:lpstr>HelveticaNeueLTStd-CnO</vt:lpstr>
      <vt:lpstr>HelveticaNeueLTStd-Roman</vt:lpstr>
      <vt:lpstr>Montserrat</vt:lpstr>
      <vt:lpstr>Myriad Pro Black SemiCond</vt:lpstr>
      <vt:lpstr>Myriad Pro Light SemiExt</vt:lpstr>
      <vt:lpstr>Poppins</vt:lpstr>
      <vt:lpstr>Segoe UI</vt:lpstr>
      <vt:lpstr>Segoe UI Semibold</vt:lpstr>
      <vt:lpstr>Wingdings</vt:lpstr>
      <vt:lpstr>3_02_2023 PharmaJet PPT Theme</vt:lpstr>
      <vt:lpstr>4_02_2023 PharmaJet PPT Theme</vt:lpstr>
      <vt:lpstr>2_Office Theme</vt:lpstr>
      <vt:lpstr>09_12_22 PharmaJet PPT Theme</vt:lpstr>
      <vt:lpstr>02_02_2023 PharmaJet PPT Theme</vt:lpstr>
      <vt:lpstr>PJ Theme 2025</vt:lpstr>
      <vt:lpstr>think-cell Slide</vt:lpstr>
      <vt:lpstr>  What If Delivery Is the Missing Link In Cancer Immunotherapy?</vt:lpstr>
      <vt:lpstr> PharmaJet at a Glance</vt:lpstr>
      <vt:lpstr>PharmaJet Needle-Free Delivery System Components</vt:lpstr>
      <vt:lpstr>PowerPoint Presentation</vt:lpstr>
      <vt:lpstr>Market Access through Global Partners and Regulatory Clearances</vt:lpstr>
      <vt:lpstr>The Benefits of Intradermal (ID) Delivery</vt:lpstr>
      <vt:lpstr>Tropis ID Delivery of a Therapeutic HPV Vaccine (pBI-11) Enhanced CD8⁺ T Cell Response in Preclinical Model</vt:lpstr>
      <vt:lpstr> Tropis ID Delivery of a Therapeutic HPV Vaccine (pBI-11) Slowed Tumor Growth and Improves Survival  </vt:lpstr>
      <vt:lpstr>Stratis IM delivery of HPV DNA vaccine (VB10.16) resulted in a 94% reduction in lesion size in CIN2/3 patients</vt:lpstr>
      <vt:lpstr>Stratis IM Delivery of HPV DNA Vaccine (VB10.16) Induced T Cell Responses and Disease Control In Advanced Cervical Cancer</vt:lpstr>
      <vt:lpstr>PowerPoint Presentation</vt:lpstr>
      <vt:lpstr>SCIB1 Trial Shows Promising Interim Responses; iSCIB1+ Expands with Tropis ID Delivery Cohort</vt:lpstr>
      <vt:lpstr>Conclusions: Partners Are Harnessing Needle-Free Delivery to Advance Cancer Vaccine Pipelines</vt:lpstr>
      <vt:lpstr> Intradermal (ID) Delivery of a Therapeutic HPV Vaccine Using Tropis® Slows Tumor Growth and Improves Survival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Wilson G</dc:creator>
  <cp:lastModifiedBy>Nancy Lillie</cp:lastModifiedBy>
  <cp:revision>39</cp:revision>
  <dcterms:created xsi:type="dcterms:W3CDTF">2025-04-03T15:19:45Z</dcterms:created>
  <dcterms:modified xsi:type="dcterms:W3CDTF">2025-11-18T15:09:37Z</dcterms:modified>
</cp:coreProperties>
</file>